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60" r:id="rId5"/>
  </p:sldMasterIdLst>
  <p:notesMasterIdLst>
    <p:notesMasterId r:id="rId28"/>
  </p:notesMasterIdLst>
  <p:sldIdLst>
    <p:sldId id="272" r:id="rId6"/>
    <p:sldId id="261" r:id="rId7"/>
    <p:sldId id="308" r:id="rId8"/>
    <p:sldId id="297" r:id="rId9"/>
    <p:sldId id="273" r:id="rId10"/>
    <p:sldId id="303" r:id="rId11"/>
    <p:sldId id="302" r:id="rId12"/>
    <p:sldId id="307" r:id="rId13"/>
    <p:sldId id="305" r:id="rId14"/>
    <p:sldId id="304" r:id="rId15"/>
    <p:sldId id="300" r:id="rId16"/>
    <p:sldId id="283" r:id="rId17"/>
    <p:sldId id="294" r:id="rId18"/>
    <p:sldId id="298" r:id="rId19"/>
    <p:sldId id="288" r:id="rId20"/>
    <p:sldId id="311" r:id="rId21"/>
    <p:sldId id="299" r:id="rId22"/>
    <p:sldId id="295" r:id="rId23"/>
    <p:sldId id="286" r:id="rId24"/>
    <p:sldId id="313" r:id="rId25"/>
    <p:sldId id="312" r:id="rId26"/>
    <p:sldId id="310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938"/>
    <a:srgbClr val="9CD45E"/>
    <a:srgbClr val="00B85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96F8AB0-FE0F-4EE5-BEAB-166E54344073}" v="3" dt="2023-09-22T16:31:01.52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886" autoAdjust="0"/>
    <p:restoredTop sz="68083" autoAdjust="0"/>
  </p:normalViewPr>
  <p:slideViewPr>
    <p:cSldViewPr snapToGrid="0">
      <p:cViewPr varScale="1">
        <p:scale>
          <a:sx n="74" d="100"/>
          <a:sy n="74" d="100"/>
        </p:scale>
        <p:origin x="1712" y="16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microsoft.com/office/2015/10/relationships/revisionInfo" Target="revisionInfo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viewProps" Target="viewProps.xml"/><Relationship Id="rId8" Type="http://schemas.openxmlformats.org/officeDocument/2006/relationships/slide" Target="slides/slide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amantha Punch" userId="c22f7525-b687-40bd-b938-6a900dde77de" providerId="ADAL" clId="{0EEC749B-54A6-4A92-8F70-1D2F2F8E49B5}"/>
    <pc:docChg chg="modSld">
      <pc:chgData name="Samantha Punch" userId="c22f7525-b687-40bd-b938-6a900dde77de" providerId="ADAL" clId="{0EEC749B-54A6-4A92-8F70-1D2F2F8E49B5}" dt="2023-09-22T00:29:32.222" v="22" actId="1076"/>
      <pc:docMkLst>
        <pc:docMk/>
      </pc:docMkLst>
      <pc:sldChg chg="modSp mod modNotesTx">
        <pc:chgData name="Samantha Punch" userId="c22f7525-b687-40bd-b938-6a900dde77de" providerId="ADAL" clId="{0EEC749B-54A6-4A92-8F70-1D2F2F8E49B5}" dt="2023-09-22T00:29:32.222" v="22" actId="1076"/>
        <pc:sldMkLst>
          <pc:docMk/>
          <pc:sldMk cId="2582842393" sldId="261"/>
        </pc:sldMkLst>
        <pc:picChg chg="mod">
          <ac:chgData name="Samantha Punch" userId="c22f7525-b687-40bd-b938-6a900dde77de" providerId="ADAL" clId="{0EEC749B-54A6-4A92-8F70-1D2F2F8E49B5}" dt="2023-09-22T00:29:32.222" v="22" actId="1076"/>
          <ac:picMkLst>
            <pc:docMk/>
            <pc:sldMk cId="2582842393" sldId="261"/>
            <ac:picMk id="2" creationId="{3DAFFD65-54C8-5643-7064-677FB775116A}"/>
          </ac:picMkLst>
        </pc:picChg>
      </pc:sldChg>
      <pc:sldChg chg="modNotesTx">
        <pc:chgData name="Samantha Punch" userId="c22f7525-b687-40bd-b938-6a900dde77de" providerId="ADAL" clId="{0EEC749B-54A6-4A92-8F70-1D2F2F8E49B5}" dt="2023-09-22T00:28:36.005" v="20" actId="20577"/>
        <pc:sldMkLst>
          <pc:docMk/>
          <pc:sldMk cId="2427718299" sldId="272"/>
        </pc:sldMkLst>
      </pc:sldChg>
      <pc:sldChg chg="modNotesTx">
        <pc:chgData name="Samantha Punch" userId="c22f7525-b687-40bd-b938-6a900dde77de" providerId="ADAL" clId="{0EEC749B-54A6-4A92-8F70-1D2F2F8E49B5}" dt="2023-09-22T00:28:15.311" v="16" actId="20577"/>
        <pc:sldMkLst>
          <pc:docMk/>
          <pc:sldMk cId="1016500408" sldId="273"/>
        </pc:sldMkLst>
      </pc:sldChg>
      <pc:sldChg chg="modNotesTx">
        <pc:chgData name="Samantha Punch" userId="c22f7525-b687-40bd-b938-6a900dde77de" providerId="ADAL" clId="{0EEC749B-54A6-4A92-8F70-1D2F2F8E49B5}" dt="2023-09-22T00:27:40.231" v="9" actId="20577"/>
        <pc:sldMkLst>
          <pc:docMk/>
          <pc:sldMk cId="3565147808" sldId="283"/>
        </pc:sldMkLst>
      </pc:sldChg>
      <pc:sldChg chg="modNotesTx">
        <pc:chgData name="Samantha Punch" userId="c22f7525-b687-40bd-b938-6a900dde77de" providerId="ADAL" clId="{0EEC749B-54A6-4A92-8F70-1D2F2F8E49B5}" dt="2023-09-22T00:27:06.993" v="2" actId="20577"/>
        <pc:sldMkLst>
          <pc:docMk/>
          <pc:sldMk cId="3818525942" sldId="286"/>
        </pc:sldMkLst>
      </pc:sldChg>
      <pc:sldChg chg="modNotesTx">
        <pc:chgData name="Samantha Punch" userId="c22f7525-b687-40bd-b938-6a900dde77de" providerId="ADAL" clId="{0EEC749B-54A6-4A92-8F70-1D2F2F8E49B5}" dt="2023-09-22T00:27:22.862" v="6" actId="20577"/>
        <pc:sldMkLst>
          <pc:docMk/>
          <pc:sldMk cId="1156438566" sldId="288"/>
        </pc:sldMkLst>
      </pc:sldChg>
      <pc:sldChg chg="modNotesTx">
        <pc:chgData name="Samantha Punch" userId="c22f7525-b687-40bd-b938-6a900dde77de" providerId="ADAL" clId="{0EEC749B-54A6-4A92-8F70-1D2F2F8E49B5}" dt="2023-09-22T00:27:33.949" v="8" actId="20577"/>
        <pc:sldMkLst>
          <pc:docMk/>
          <pc:sldMk cId="152232739" sldId="294"/>
        </pc:sldMkLst>
      </pc:sldChg>
      <pc:sldChg chg="modNotesTx">
        <pc:chgData name="Samantha Punch" userId="c22f7525-b687-40bd-b938-6a900dde77de" providerId="ADAL" clId="{0EEC749B-54A6-4A92-8F70-1D2F2F8E49B5}" dt="2023-09-22T00:27:11.717" v="3" actId="20577"/>
        <pc:sldMkLst>
          <pc:docMk/>
          <pc:sldMk cId="995754190" sldId="295"/>
        </pc:sldMkLst>
      </pc:sldChg>
      <pc:sldChg chg="modNotesTx">
        <pc:chgData name="Samantha Punch" userId="c22f7525-b687-40bd-b938-6a900dde77de" providerId="ADAL" clId="{0EEC749B-54A6-4A92-8F70-1D2F2F8E49B5}" dt="2023-09-22T00:28:23.068" v="17" actId="20577"/>
        <pc:sldMkLst>
          <pc:docMk/>
          <pc:sldMk cId="89925672" sldId="297"/>
        </pc:sldMkLst>
      </pc:sldChg>
      <pc:sldChg chg="modNotesTx">
        <pc:chgData name="Samantha Punch" userId="c22f7525-b687-40bd-b938-6a900dde77de" providerId="ADAL" clId="{0EEC749B-54A6-4A92-8F70-1D2F2F8E49B5}" dt="2023-09-22T00:27:29.336" v="7" actId="20577"/>
        <pc:sldMkLst>
          <pc:docMk/>
          <pc:sldMk cId="3046449068" sldId="298"/>
        </pc:sldMkLst>
      </pc:sldChg>
      <pc:sldChg chg="modNotesTx">
        <pc:chgData name="Samantha Punch" userId="c22f7525-b687-40bd-b938-6a900dde77de" providerId="ADAL" clId="{0EEC749B-54A6-4A92-8F70-1D2F2F8E49B5}" dt="2023-09-22T00:27:14.586" v="4" actId="20577"/>
        <pc:sldMkLst>
          <pc:docMk/>
          <pc:sldMk cId="706354517" sldId="299"/>
        </pc:sldMkLst>
      </pc:sldChg>
      <pc:sldChg chg="modNotesTx">
        <pc:chgData name="Samantha Punch" userId="c22f7525-b687-40bd-b938-6a900dde77de" providerId="ADAL" clId="{0EEC749B-54A6-4A92-8F70-1D2F2F8E49B5}" dt="2023-09-22T00:27:44.430" v="10" actId="20577"/>
        <pc:sldMkLst>
          <pc:docMk/>
          <pc:sldMk cId="897652267" sldId="300"/>
        </pc:sldMkLst>
      </pc:sldChg>
      <pc:sldChg chg="modNotesTx">
        <pc:chgData name="Samantha Punch" userId="c22f7525-b687-40bd-b938-6a900dde77de" providerId="ADAL" clId="{0EEC749B-54A6-4A92-8F70-1D2F2F8E49B5}" dt="2023-09-22T00:28:04.569" v="14" actId="20577"/>
        <pc:sldMkLst>
          <pc:docMk/>
          <pc:sldMk cId="992401610" sldId="302"/>
        </pc:sldMkLst>
      </pc:sldChg>
      <pc:sldChg chg="modNotesTx">
        <pc:chgData name="Samantha Punch" userId="c22f7525-b687-40bd-b938-6a900dde77de" providerId="ADAL" clId="{0EEC749B-54A6-4A92-8F70-1D2F2F8E49B5}" dt="2023-09-22T00:28:11.341" v="15" actId="20577"/>
        <pc:sldMkLst>
          <pc:docMk/>
          <pc:sldMk cId="2430139773" sldId="303"/>
        </pc:sldMkLst>
      </pc:sldChg>
      <pc:sldChg chg="modNotesTx">
        <pc:chgData name="Samantha Punch" userId="c22f7525-b687-40bd-b938-6a900dde77de" providerId="ADAL" clId="{0EEC749B-54A6-4A92-8F70-1D2F2F8E49B5}" dt="2023-09-22T00:27:47.856" v="11" actId="20577"/>
        <pc:sldMkLst>
          <pc:docMk/>
          <pc:sldMk cId="1117113209" sldId="304"/>
        </pc:sldMkLst>
      </pc:sldChg>
      <pc:sldChg chg="modNotesTx">
        <pc:chgData name="Samantha Punch" userId="c22f7525-b687-40bd-b938-6a900dde77de" providerId="ADAL" clId="{0EEC749B-54A6-4A92-8F70-1D2F2F8E49B5}" dt="2023-09-22T00:27:53.697" v="12" actId="20577"/>
        <pc:sldMkLst>
          <pc:docMk/>
          <pc:sldMk cId="2416404733" sldId="305"/>
        </pc:sldMkLst>
      </pc:sldChg>
      <pc:sldChg chg="modNotesTx">
        <pc:chgData name="Samantha Punch" userId="c22f7525-b687-40bd-b938-6a900dde77de" providerId="ADAL" clId="{0EEC749B-54A6-4A92-8F70-1D2F2F8E49B5}" dt="2023-09-22T00:27:57.703" v="13" actId="20577"/>
        <pc:sldMkLst>
          <pc:docMk/>
          <pc:sldMk cId="262192111" sldId="307"/>
        </pc:sldMkLst>
      </pc:sldChg>
      <pc:sldChg chg="modNotesTx">
        <pc:chgData name="Samantha Punch" userId="c22f7525-b687-40bd-b938-6a900dde77de" providerId="ADAL" clId="{0EEC749B-54A6-4A92-8F70-1D2F2F8E49B5}" dt="2023-09-22T00:28:26.217" v="18" actId="20577"/>
        <pc:sldMkLst>
          <pc:docMk/>
          <pc:sldMk cId="850162552" sldId="308"/>
        </pc:sldMkLst>
      </pc:sldChg>
      <pc:sldChg chg="modNotesTx">
        <pc:chgData name="Samantha Punch" userId="c22f7525-b687-40bd-b938-6a900dde77de" providerId="ADAL" clId="{0EEC749B-54A6-4A92-8F70-1D2F2F8E49B5}" dt="2023-09-22T00:27:18.922" v="5" actId="20577"/>
        <pc:sldMkLst>
          <pc:docMk/>
          <pc:sldMk cId="3909576074" sldId="311"/>
        </pc:sldMkLst>
      </pc:sldChg>
      <pc:sldChg chg="modNotesTx">
        <pc:chgData name="Samantha Punch" userId="c22f7525-b687-40bd-b938-6a900dde77de" providerId="ADAL" clId="{0EEC749B-54A6-4A92-8F70-1D2F2F8E49B5}" dt="2023-09-22T00:27:01.727" v="0" actId="20577"/>
        <pc:sldMkLst>
          <pc:docMk/>
          <pc:sldMk cId="542014612" sldId="312"/>
        </pc:sldMkLst>
      </pc:sldChg>
      <pc:sldChg chg="modNotesTx">
        <pc:chgData name="Samantha Punch" userId="c22f7525-b687-40bd-b938-6a900dde77de" providerId="ADAL" clId="{0EEC749B-54A6-4A92-8F70-1D2F2F8E49B5}" dt="2023-09-22T00:27:04.222" v="1" actId="20577"/>
        <pc:sldMkLst>
          <pc:docMk/>
          <pc:sldMk cId="803695408" sldId="313"/>
        </pc:sldMkLst>
      </pc:sldChg>
    </pc:docChg>
  </pc:docChgLst>
  <pc:docChgLst>
    <pc:chgData name="Shireen Mohandes" userId="87ca0f0e-b500-4531-9db8-c6888d31abf9" providerId="ADAL" clId="{196F8AB0-FE0F-4EE5-BEAB-166E54344073}"/>
    <pc:docChg chg="modSld">
      <pc:chgData name="Shireen Mohandes" userId="87ca0f0e-b500-4531-9db8-c6888d31abf9" providerId="ADAL" clId="{196F8AB0-FE0F-4EE5-BEAB-166E54344073}" dt="2023-09-22T16:31:01.528" v="10" actId="20577"/>
      <pc:docMkLst>
        <pc:docMk/>
      </pc:docMkLst>
      <pc:sldChg chg="modSp mod">
        <pc:chgData name="Shireen Mohandes" userId="87ca0f0e-b500-4531-9db8-c6888d31abf9" providerId="ADAL" clId="{196F8AB0-FE0F-4EE5-BEAB-166E54344073}" dt="2023-09-22T16:31:01.528" v="10" actId="20577"/>
        <pc:sldMkLst>
          <pc:docMk/>
          <pc:sldMk cId="995754190" sldId="295"/>
        </pc:sldMkLst>
        <pc:spChg chg="mod">
          <ac:chgData name="Shireen Mohandes" userId="87ca0f0e-b500-4531-9db8-c6888d31abf9" providerId="ADAL" clId="{196F8AB0-FE0F-4EE5-BEAB-166E54344073}" dt="2023-09-22T16:31:01.528" v="10" actId="20577"/>
          <ac:spMkLst>
            <pc:docMk/>
            <pc:sldMk cId="995754190" sldId="295"/>
            <ac:spMk id="15" creationId="{B0EE8CAD-5641-6A45-C7DC-8E44411F9B58}"/>
          </ac:spMkLst>
        </pc:spChg>
        <pc:spChg chg="mod">
          <ac:chgData name="Shireen Mohandes" userId="87ca0f0e-b500-4531-9db8-c6888d31abf9" providerId="ADAL" clId="{196F8AB0-FE0F-4EE5-BEAB-166E54344073}" dt="2023-09-22T16:29:43.419" v="4" actId="688"/>
          <ac:spMkLst>
            <pc:docMk/>
            <pc:sldMk cId="995754190" sldId="295"/>
            <ac:spMk id="17" creationId="{89AF7F71-5E87-4E5A-A790-035C27182ED2}"/>
          </ac:spMkLst>
        </pc:spChg>
        <pc:spChg chg="mod">
          <ac:chgData name="Shireen Mohandes" userId="87ca0f0e-b500-4531-9db8-c6888d31abf9" providerId="ADAL" clId="{196F8AB0-FE0F-4EE5-BEAB-166E54344073}" dt="2023-09-22T16:28:12.901" v="0" actId="20577"/>
          <ac:spMkLst>
            <pc:docMk/>
            <pc:sldMk cId="995754190" sldId="295"/>
            <ac:spMk id="19" creationId="{510E66F7-8FF8-679C-4FF3-71A4A34A78CB}"/>
          </ac:spMkLst>
        </pc:spChg>
        <pc:picChg chg="mod">
          <ac:chgData name="Shireen Mohandes" userId="87ca0f0e-b500-4531-9db8-c6888d31abf9" providerId="ADAL" clId="{196F8AB0-FE0F-4EE5-BEAB-166E54344073}" dt="2023-09-22T16:29:36.462" v="2" actId="1076"/>
          <ac:picMkLst>
            <pc:docMk/>
            <pc:sldMk cId="995754190" sldId="295"/>
            <ac:picMk id="10" creationId="{E540F318-B200-D898-F6B8-482B4D2DC0D6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886321-BD15-4986-935D-A0BFB4F47EF2}" type="datetimeFigureOut">
              <a:rPr lang="en-GB" smtClean="0"/>
              <a:t>25/09/2023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ABF7CC-9EFF-4026-AFCC-8AFC189A1422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144862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ABF7CC-9EFF-4026-AFCC-8AFC189A1422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0583991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ABF7CC-9EFF-4026-AFCC-8AFC189A1422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450062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fontAlgn="base">
              <a:lnSpc>
                <a:spcPct val="150000"/>
              </a:lnSpc>
              <a:buFont typeface="+mj-lt"/>
              <a:buNone/>
            </a:pPr>
            <a:endParaRPr lang="en-GB" sz="1400" dirty="0">
              <a:effectLst/>
              <a:latin typeface="+mn-lt"/>
              <a:ea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ABF7CC-9EFF-4026-AFCC-8AFC189A1422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7473651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ABF7CC-9EFF-4026-AFCC-8AFC189A1422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571275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fontAlgn="base">
              <a:lnSpc>
                <a:spcPct val="150000"/>
              </a:lnSpc>
              <a:buFont typeface="+mj-lt"/>
              <a:buNone/>
            </a:pPr>
            <a:endParaRPr lang="en-GB" sz="1400" b="0" i="0" u="none" dirty="0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ABF7CC-9EFF-4026-AFCC-8AFC189A1422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641385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ABF7CC-9EFF-4026-AFCC-8AFC189A1422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7346928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ABF7CC-9EFF-4026-AFCC-8AFC189A1422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471187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GB" sz="1400" dirty="0"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ABF7CC-9EFF-4026-AFCC-8AFC189A1422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222087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GB" sz="1400" dirty="0"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ABF7CC-9EFF-4026-AFCC-8AFC189A1422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88952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73163" y="381000"/>
            <a:ext cx="5095875" cy="28670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91308" y="3595504"/>
            <a:ext cx="5486400" cy="4562841"/>
          </a:xfrm>
        </p:spPr>
        <p:txBody>
          <a:bodyPr/>
          <a:lstStyle/>
          <a:p>
            <a:endParaRPr lang="en-GB" sz="1400" b="0" u="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ABF7CC-9EFF-4026-AFCC-8AFC189A1422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434316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200" b="0" u="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ABF7CC-9EFF-4026-AFCC-8AFC189A1422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28848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ABF7CC-9EFF-4026-AFCC-8AFC189A1422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471187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73163" y="381000"/>
            <a:ext cx="5095875" cy="28670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91308" y="3595504"/>
            <a:ext cx="5486400" cy="4562841"/>
          </a:xfrm>
        </p:spPr>
        <p:txBody>
          <a:bodyPr/>
          <a:lstStyle/>
          <a:p>
            <a:endParaRPr lang="en-GB" sz="1400" b="0" u="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ABF7CC-9EFF-4026-AFCC-8AFC189A1422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504113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73163" y="381000"/>
            <a:ext cx="5095875" cy="28670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91308" y="3595504"/>
            <a:ext cx="5486400" cy="4562841"/>
          </a:xfrm>
        </p:spPr>
        <p:txBody>
          <a:bodyPr/>
          <a:lstStyle/>
          <a:p>
            <a:endParaRPr lang="en-GB" sz="1400" b="0" u="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ABF7CC-9EFF-4026-AFCC-8AFC189A1422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959266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73163" y="381000"/>
            <a:ext cx="5095875" cy="28670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91308" y="3595504"/>
            <a:ext cx="5486400" cy="4562841"/>
          </a:xfrm>
        </p:spPr>
        <p:txBody>
          <a:bodyPr/>
          <a:lstStyle/>
          <a:p>
            <a:endParaRPr lang="en-GB" sz="1400" b="0" u="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ABF7CC-9EFF-4026-AFCC-8AFC189A1422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62420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ABF7CC-9EFF-4026-AFCC-8AFC189A1422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956861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400" dirty="0">
              <a:effectLst/>
              <a:latin typeface="+mn-lt"/>
              <a:cs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ABF7CC-9EFF-4026-AFCC-8AFC189A1422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534094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en-GB" sz="1400" dirty="0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ABF7CC-9EFF-4026-AFCC-8AFC189A1422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884067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ABF7CC-9EFF-4026-AFCC-8AFC189A1422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93759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algn="l">
              <a:buNone/>
            </a:pPr>
            <a:endParaRPr lang="en-GB" sz="1400" dirty="0"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ABF7CC-9EFF-4026-AFCC-8AFC189A1422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9578983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400" dirty="0">
              <a:solidFill>
                <a:srgbClr val="000000"/>
              </a:solidFill>
              <a:effectLst/>
              <a:latin typeface="+mn-lt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ABF7CC-9EFF-4026-AFCC-8AFC189A1422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068119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endParaRPr lang="en-GB" sz="1400" i="1" dirty="0">
              <a:effectLst/>
              <a:latin typeface="+mn-lt"/>
              <a:ea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ABF7CC-9EFF-4026-AFCC-8AFC189A1422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422438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6.svg"/><Relationship Id="rId7" Type="http://schemas.openxmlformats.org/officeDocument/2006/relationships/image" Target="../media/image4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8.svg"/><Relationship Id="rId4" Type="http://schemas.openxmlformats.org/officeDocument/2006/relationships/image" Target="../media/image7.png"/><Relationship Id="rId9" Type="http://schemas.openxmlformats.org/officeDocument/2006/relationships/image" Target="../media/image10.sv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1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1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4.svg"/><Relationship Id="rId7" Type="http://schemas.openxmlformats.org/officeDocument/2006/relationships/image" Target="../media/image8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11" Type="http://schemas.openxmlformats.org/officeDocument/2006/relationships/image" Target="../media/image10.svg"/><Relationship Id="rId5" Type="http://schemas.openxmlformats.org/officeDocument/2006/relationships/image" Target="../media/image6.svg"/><Relationship Id="rId10" Type="http://schemas.openxmlformats.org/officeDocument/2006/relationships/image" Target="../media/image9.png"/><Relationship Id="rId4" Type="http://schemas.openxmlformats.org/officeDocument/2006/relationships/image" Target="../media/image5.png"/><Relationship Id="rId9" Type="http://schemas.openxmlformats.org/officeDocument/2006/relationships/image" Target="../media/image4.svg"/></Relationships>
</file>

<file path=ppt/slideLayouts/_rels/slideLayout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6.svg"/><Relationship Id="rId7" Type="http://schemas.openxmlformats.org/officeDocument/2006/relationships/image" Target="../media/image4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.png"/><Relationship Id="rId5" Type="http://schemas.openxmlformats.org/officeDocument/2006/relationships/image" Target="../media/image8.svg"/><Relationship Id="rId4" Type="http://schemas.openxmlformats.org/officeDocument/2006/relationships/image" Target="../media/image7.png"/><Relationship Id="rId9" Type="http://schemas.openxmlformats.org/officeDocument/2006/relationships/image" Target="../media/image10.svg"/></Relationships>
</file>

<file path=ppt/slideLayouts/_rels/slideLayout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4.svg"/><Relationship Id="rId7" Type="http://schemas.openxmlformats.org/officeDocument/2006/relationships/image" Target="../media/image6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16.svg"/><Relationship Id="rId4" Type="http://schemas.openxmlformats.org/officeDocument/2006/relationships/image" Target="../media/image15.png"/><Relationship Id="rId9" Type="http://schemas.openxmlformats.org/officeDocument/2006/relationships/image" Target="../media/image18.sv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7" Type="http://schemas.openxmlformats.org/officeDocument/2006/relationships/image" Target="../media/image18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7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7" Type="http://schemas.openxmlformats.org/officeDocument/2006/relationships/image" Target="../media/image18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7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7" Type="http://schemas.openxmlformats.org/officeDocument/2006/relationships/image" Target="../media/image4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7" Type="http://schemas.openxmlformats.org/officeDocument/2006/relationships/image" Target="../media/image18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7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2DF649-4350-4A54-AA38-9E8E3B8BB8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D147F61-7C0D-414C-ACF8-D6F2E91DBCA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DF9747-C9FC-4D6D-B028-543050DF8D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0A536-BF3C-4655-AA01-AD7595D30446}" type="datetimeFigureOut">
              <a:rPr lang="en-GB" smtClean="0"/>
              <a:t>25/09/2023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FEA80E-DD59-4632-A1AA-C03DDB29DF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2F6365-122B-4C95-BFC9-93997E5F7C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2478F-593B-4427-94E1-7AD9E1D5D72F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409323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D7F6B8-6B6C-4603-9862-41D54A9A35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3D05DF6-7E61-41BD-A19B-EB679C2BAB4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B85A83-C7EF-4DF8-AEC1-DDC7B9E0AA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0A536-BF3C-4655-AA01-AD7595D30446}" type="datetimeFigureOut">
              <a:rPr lang="en-GB" smtClean="0"/>
              <a:t>25/09/2023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7F94E9-6EFF-4D8A-AFFD-20F7419FD5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0B45E4-2E98-4A7C-905A-E8CFB06AB9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2478F-593B-4427-94E1-7AD9E1D5D72F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34987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CF96E79-4A60-4258-808F-E60B6CD60FB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5CD1008-4F7C-4DD6-910B-387A75C468D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37C4CD-0034-4AA7-A18A-5F89C9F868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0A536-BF3C-4655-AA01-AD7595D30446}" type="datetimeFigureOut">
              <a:rPr lang="en-GB" smtClean="0"/>
              <a:t>25/09/2023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156BF1-CACD-4360-B6E0-3F25130D57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F12474-8CDD-447C-945C-09A5C74A7A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2478F-593B-4427-94E1-7AD9E1D5D72F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454507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ection Slide (Image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8">
            <a:extLst>
              <a:ext uri="{FF2B5EF4-FFF2-40B4-BE49-F238E27FC236}">
                <a16:creationId xmlns:a16="http://schemas.microsoft.com/office/drawing/2014/main" id="{8B7242C6-E323-5146-A953-C7FB846917E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463865" y="687699"/>
            <a:ext cx="7152136" cy="419268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746E64"/>
                </a:solidFill>
              </a:defRPr>
            </a:lvl1pPr>
          </a:lstStyle>
          <a:p>
            <a:r>
              <a:rPr lang="en-US" dirty="0"/>
              <a:t>		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		   Click icon to add picture</a:t>
            </a:r>
            <a:endParaRPr lang="en-GB" dirty="0"/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1440E8CA-D1C4-7A4B-9C2A-10A296BB56C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76006" y="687699"/>
            <a:ext cx="3350959" cy="4192681"/>
          </a:xfrm>
          <a:prstGeom prst="rect">
            <a:avLst/>
          </a:prstGeom>
        </p:spPr>
        <p:txBody>
          <a:bodyPr/>
          <a:lstStyle>
            <a:lvl1pPr>
              <a:lnSpc>
                <a:spcPts val="3600"/>
              </a:lnSpc>
              <a:defRPr sz="4000" b="0">
                <a:solidFill>
                  <a:srgbClr val="76BD22"/>
                </a:solidFill>
                <a:latin typeface="FS Maja" panose="02000503050000020004" pitchFamily="2" charset="77"/>
              </a:defRPr>
            </a:lvl1pPr>
            <a:lvl2pPr>
              <a:defRPr sz="2400">
                <a:solidFill>
                  <a:srgbClr val="746E64"/>
                </a:solidFill>
              </a:defRPr>
            </a:lvl2pPr>
            <a:lvl3pPr marL="287978" indent="-287978">
              <a:defRPr sz="2400">
                <a:solidFill>
                  <a:srgbClr val="746E64"/>
                </a:solidFill>
              </a:defRPr>
            </a:lvl3pPr>
            <a:lvl4pPr marL="527961" indent="-287978">
              <a:buFont typeface="Symbol" pitchFamily="18" charset="2"/>
              <a:buChar char=""/>
              <a:defRPr sz="2400">
                <a:solidFill>
                  <a:srgbClr val="746E64"/>
                </a:solidFill>
              </a:defRPr>
            </a:lvl4pPr>
            <a:lvl5pPr>
              <a:defRPr sz="2400">
                <a:solidFill>
                  <a:srgbClr val="746E64"/>
                </a:solidFill>
              </a:defRPr>
            </a:lvl5pPr>
          </a:lstStyle>
          <a:p>
            <a:pPr lvl="0"/>
            <a:r>
              <a:rPr lang="en-GB" noProof="0" dirty="0"/>
              <a:t>CLICK TO EDIT MASTER TITLE STYLE</a:t>
            </a:r>
          </a:p>
          <a:p>
            <a:pPr lvl="1"/>
            <a:endParaRPr lang="en-GB" noProof="0" dirty="0"/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613B3F98-99BB-0C4D-9FFE-57FE7A39D3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17928" y="5401733"/>
            <a:ext cx="12218894" cy="1456267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70FB1A31-17CC-2D46-B6F5-713426E0D5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453839" y="6091883"/>
            <a:ext cx="2751487" cy="244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88489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Slide (No Image)">
    <p:bg>
      <p:bgPr>
        <a:solidFill>
          <a:srgbClr val="00693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1">
            <a:extLst>
              <a:ext uri="{FF2B5EF4-FFF2-40B4-BE49-F238E27FC236}">
                <a16:creationId xmlns:a16="http://schemas.microsoft.com/office/drawing/2014/main" id="{279B07D2-753D-4B45-864F-82EF7C523B9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6000" y="1594053"/>
            <a:ext cx="11040000" cy="3298017"/>
          </a:xfrm>
          <a:prstGeom prst="rect">
            <a:avLst/>
          </a:prstGeom>
        </p:spPr>
        <p:txBody>
          <a:bodyPr/>
          <a:lstStyle>
            <a:lvl1pPr>
              <a:lnSpc>
                <a:spcPts val="8000"/>
              </a:lnSpc>
              <a:defRPr sz="8800" b="0">
                <a:solidFill>
                  <a:schemeClr val="bg1"/>
                </a:solidFill>
                <a:latin typeface="FS Maja" panose="02000503050000020004" pitchFamily="2" charset="77"/>
              </a:defRPr>
            </a:lvl1pPr>
          </a:lstStyle>
          <a:p>
            <a:r>
              <a:rPr lang="en-GB" noProof="0" dirty="0"/>
              <a:t>CLICK TO EDIT MASTER TITLE STYLE</a:t>
            </a:r>
          </a:p>
        </p:txBody>
      </p:sp>
      <p:pic>
        <p:nvPicPr>
          <p:cNvPr id="20" name="Graphic 19">
            <a:extLst>
              <a:ext uri="{FF2B5EF4-FFF2-40B4-BE49-F238E27FC236}">
                <a16:creationId xmlns:a16="http://schemas.microsoft.com/office/drawing/2014/main" id="{5BE1E731-2D0C-BC4E-BF10-84217E6FC2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17928" y="5401733"/>
            <a:ext cx="12218894" cy="1456267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3F9A9716-94B0-9041-9308-1ED69A0B9BAE}"/>
              </a:ext>
            </a:extLst>
          </p:cNvPr>
          <p:cNvGrpSpPr/>
          <p:nvPr/>
        </p:nvGrpSpPr>
        <p:grpSpPr>
          <a:xfrm>
            <a:off x="9276596" y="5914640"/>
            <a:ext cx="2928730" cy="599251"/>
            <a:chOff x="9263270" y="4003518"/>
            <a:chExt cx="2928730" cy="599251"/>
          </a:xfrm>
        </p:grpSpPr>
        <p:pic>
          <p:nvPicPr>
            <p:cNvPr id="25" name="Graphic 24">
              <a:extLst>
                <a:ext uri="{FF2B5EF4-FFF2-40B4-BE49-F238E27FC236}">
                  <a16:creationId xmlns:a16="http://schemas.microsoft.com/office/drawing/2014/main" id="{6C52F144-A53C-E640-99A1-A780A74422E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9263270" y="4003518"/>
              <a:ext cx="2928730" cy="599251"/>
            </a:xfrm>
            <a:prstGeom prst="rect">
              <a:avLst/>
            </a:prstGeom>
          </p:spPr>
        </p:pic>
        <p:pic>
          <p:nvPicPr>
            <p:cNvPr id="26" name="Graphic 25">
              <a:extLst>
                <a:ext uri="{FF2B5EF4-FFF2-40B4-BE49-F238E27FC236}">
                  <a16:creationId xmlns:a16="http://schemas.microsoft.com/office/drawing/2014/main" id="{FAF7C8C1-B13D-E74E-9043-E5D51C143D6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9440513" y="4180761"/>
              <a:ext cx="2751487" cy="244764"/>
            </a:xfrm>
            <a:prstGeom prst="rect">
              <a:avLst/>
            </a:prstGeom>
          </p:spPr>
        </p:pic>
      </p:grpSp>
      <p:pic>
        <p:nvPicPr>
          <p:cNvPr id="27" name="Graphic 26">
            <a:extLst>
              <a:ext uri="{FF2B5EF4-FFF2-40B4-BE49-F238E27FC236}">
                <a16:creationId xmlns:a16="http://schemas.microsoft.com/office/drawing/2014/main" id="{EC59003E-9169-C643-97DB-6D70D74F8E2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261481" y="509662"/>
            <a:ext cx="2370452" cy="589933"/>
          </a:xfrm>
          <a:prstGeom prst="rect">
            <a:avLst/>
          </a:prstGeom>
        </p:spPr>
      </p:pic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1EA96CBE-EEBF-B44D-A4AA-D6FBAABA9BD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6000" y="5914640"/>
            <a:ext cx="8257104" cy="586688"/>
          </a:xfrm>
          <a:prstGeom prst="rect">
            <a:avLst/>
          </a:prstGeom>
        </p:spPr>
        <p:txBody>
          <a:bodyPr/>
          <a:lstStyle>
            <a:lvl1pPr>
              <a:lnSpc>
                <a:spcPts val="2000"/>
              </a:lnSpc>
              <a:spcAft>
                <a:spcPts val="0"/>
              </a:spcAft>
              <a:defRPr sz="2000" b="0">
                <a:solidFill>
                  <a:srgbClr val="006938"/>
                </a:solidFill>
                <a:latin typeface="FS Maja" panose="02000503050000020004" pitchFamily="2" charset="77"/>
              </a:defRPr>
            </a:lvl1pPr>
          </a:lstStyle>
          <a:p>
            <a:r>
              <a:rPr lang="en-US" dirty="0"/>
              <a:t>CLICK TO EDIT MASTER SUBTITLE STYLE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324488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ection Slide (Image)">
    <p:bg>
      <p:bgPr>
        <a:solidFill>
          <a:srgbClr val="F2B22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>
            <a:extLst>
              <a:ext uri="{FF2B5EF4-FFF2-40B4-BE49-F238E27FC236}">
                <a16:creationId xmlns:a16="http://schemas.microsoft.com/office/drawing/2014/main" id="{613B3F98-99BB-0C4D-9FFE-57FE7A39D3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17928" y="5401733"/>
            <a:ext cx="12218894" cy="1456267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70FB1A31-17CC-2D46-B6F5-713426E0D5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453839" y="6091883"/>
            <a:ext cx="2751487" cy="244764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81A9C9A0-37A6-C447-B8E1-A96AD5485C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 flipV="1">
            <a:off x="-17934" y="1"/>
            <a:ext cx="12218895" cy="1456266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A25CA592-2D21-654A-877A-A6C0F970977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25565" y="2146417"/>
            <a:ext cx="11340869" cy="1945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5046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(No Image)">
    <p:bg>
      <p:bgPr>
        <a:solidFill>
          <a:srgbClr val="00693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D70656D5-20EE-D048-AF56-95FCDC3738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46" y="0"/>
            <a:ext cx="12192000" cy="6358467"/>
          </a:xfrm>
          <a:prstGeom prst="rect">
            <a:avLst/>
          </a:prstGeom>
        </p:spPr>
      </p:pic>
      <p:sp>
        <p:nvSpPr>
          <p:cNvPr id="24" name="Title 1">
            <a:extLst>
              <a:ext uri="{FF2B5EF4-FFF2-40B4-BE49-F238E27FC236}">
                <a16:creationId xmlns:a16="http://schemas.microsoft.com/office/drawing/2014/main" id="{279B07D2-753D-4B45-864F-82EF7C523B9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6000" y="1594053"/>
            <a:ext cx="11040000" cy="3298017"/>
          </a:xfrm>
          <a:prstGeom prst="rect">
            <a:avLst/>
          </a:prstGeom>
        </p:spPr>
        <p:txBody>
          <a:bodyPr/>
          <a:lstStyle>
            <a:lvl1pPr>
              <a:lnSpc>
                <a:spcPts val="8000"/>
              </a:lnSpc>
              <a:defRPr sz="8800" b="0">
                <a:solidFill>
                  <a:schemeClr val="bg1"/>
                </a:solidFill>
                <a:latin typeface="FS Maja" panose="02000503050000020004" pitchFamily="2" charset="77"/>
              </a:defRPr>
            </a:lvl1pPr>
          </a:lstStyle>
          <a:p>
            <a:r>
              <a:rPr lang="en-GB" noProof="0" dirty="0"/>
              <a:t>CLICK TO EDIT MASTER TITLE STYLE</a:t>
            </a:r>
          </a:p>
        </p:txBody>
      </p:sp>
      <p:pic>
        <p:nvPicPr>
          <p:cNvPr id="20" name="Graphic 19">
            <a:extLst>
              <a:ext uri="{FF2B5EF4-FFF2-40B4-BE49-F238E27FC236}">
                <a16:creationId xmlns:a16="http://schemas.microsoft.com/office/drawing/2014/main" id="{5BE1E731-2D0C-BC4E-BF10-84217E6FC27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17928" y="5401733"/>
            <a:ext cx="12218894" cy="1456267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3F9A9716-94B0-9041-9308-1ED69A0B9BAE}"/>
              </a:ext>
            </a:extLst>
          </p:cNvPr>
          <p:cNvGrpSpPr/>
          <p:nvPr/>
        </p:nvGrpSpPr>
        <p:grpSpPr>
          <a:xfrm>
            <a:off x="9276596" y="5914640"/>
            <a:ext cx="2928730" cy="599251"/>
            <a:chOff x="9263270" y="4003518"/>
            <a:chExt cx="2928730" cy="599251"/>
          </a:xfrm>
        </p:grpSpPr>
        <p:pic>
          <p:nvPicPr>
            <p:cNvPr id="25" name="Graphic 24">
              <a:extLst>
                <a:ext uri="{FF2B5EF4-FFF2-40B4-BE49-F238E27FC236}">
                  <a16:creationId xmlns:a16="http://schemas.microsoft.com/office/drawing/2014/main" id="{6C52F144-A53C-E640-99A1-A780A74422E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9263270" y="4003518"/>
              <a:ext cx="2928730" cy="599251"/>
            </a:xfrm>
            <a:prstGeom prst="rect">
              <a:avLst/>
            </a:prstGeom>
          </p:spPr>
        </p:pic>
        <p:pic>
          <p:nvPicPr>
            <p:cNvPr id="26" name="Graphic 25">
              <a:extLst>
                <a:ext uri="{FF2B5EF4-FFF2-40B4-BE49-F238E27FC236}">
                  <a16:creationId xmlns:a16="http://schemas.microsoft.com/office/drawing/2014/main" id="{FAF7C8C1-B13D-E74E-9043-E5D51C143D6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9440513" y="4180761"/>
              <a:ext cx="2751487" cy="244764"/>
            </a:xfrm>
            <a:prstGeom prst="rect">
              <a:avLst/>
            </a:prstGeom>
          </p:spPr>
        </p:pic>
      </p:grpSp>
      <p:pic>
        <p:nvPicPr>
          <p:cNvPr id="27" name="Graphic 26">
            <a:extLst>
              <a:ext uri="{FF2B5EF4-FFF2-40B4-BE49-F238E27FC236}">
                <a16:creationId xmlns:a16="http://schemas.microsoft.com/office/drawing/2014/main" id="{EC59003E-9169-C643-97DB-6D70D74F8E2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261481" y="509662"/>
            <a:ext cx="2370452" cy="589933"/>
          </a:xfrm>
          <a:prstGeom prst="rect">
            <a:avLst/>
          </a:prstGeom>
        </p:spPr>
      </p:pic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1EA96CBE-EEBF-B44D-A4AA-D6FBAABA9BD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6000" y="5914640"/>
            <a:ext cx="8257104" cy="586688"/>
          </a:xfrm>
          <a:prstGeom prst="rect">
            <a:avLst/>
          </a:prstGeom>
        </p:spPr>
        <p:txBody>
          <a:bodyPr/>
          <a:lstStyle>
            <a:lvl1pPr>
              <a:lnSpc>
                <a:spcPts val="2000"/>
              </a:lnSpc>
              <a:spcAft>
                <a:spcPts val="0"/>
              </a:spcAft>
              <a:defRPr sz="2000" b="0">
                <a:solidFill>
                  <a:srgbClr val="006938"/>
                </a:solidFill>
                <a:latin typeface="FS Maja" panose="02000503050000020004" pitchFamily="2" charset="77"/>
              </a:defRPr>
            </a:lvl1pPr>
          </a:lstStyle>
          <a:p>
            <a:r>
              <a:rPr lang="en-US" dirty="0"/>
              <a:t>CLICK TO EDIT MASTER SUBTITLE STYLE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989846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Slide (No Image)">
    <p:bg>
      <p:bgPr>
        <a:solidFill>
          <a:srgbClr val="00693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1">
            <a:extLst>
              <a:ext uri="{FF2B5EF4-FFF2-40B4-BE49-F238E27FC236}">
                <a16:creationId xmlns:a16="http://schemas.microsoft.com/office/drawing/2014/main" id="{279B07D2-753D-4B45-864F-82EF7C523B9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6000" y="1594053"/>
            <a:ext cx="11040000" cy="3298017"/>
          </a:xfrm>
          <a:prstGeom prst="rect">
            <a:avLst/>
          </a:prstGeom>
        </p:spPr>
        <p:txBody>
          <a:bodyPr/>
          <a:lstStyle>
            <a:lvl1pPr>
              <a:lnSpc>
                <a:spcPts val="8000"/>
              </a:lnSpc>
              <a:defRPr sz="8800" b="0">
                <a:solidFill>
                  <a:schemeClr val="bg1"/>
                </a:solidFill>
                <a:latin typeface="FS Maja" panose="02000503050000020004" pitchFamily="2" charset="77"/>
              </a:defRPr>
            </a:lvl1pPr>
          </a:lstStyle>
          <a:p>
            <a:r>
              <a:rPr lang="en-GB" noProof="0" dirty="0"/>
              <a:t>CLICK TO EDIT MASTER TITLE STYLE</a:t>
            </a:r>
          </a:p>
        </p:txBody>
      </p:sp>
      <p:pic>
        <p:nvPicPr>
          <p:cNvPr id="20" name="Graphic 19">
            <a:extLst>
              <a:ext uri="{FF2B5EF4-FFF2-40B4-BE49-F238E27FC236}">
                <a16:creationId xmlns:a16="http://schemas.microsoft.com/office/drawing/2014/main" id="{5BE1E731-2D0C-BC4E-BF10-84217E6FC2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17928" y="5401733"/>
            <a:ext cx="12218894" cy="1456267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3F9A9716-94B0-9041-9308-1ED69A0B9BAE}"/>
              </a:ext>
            </a:extLst>
          </p:cNvPr>
          <p:cNvGrpSpPr/>
          <p:nvPr/>
        </p:nvGrpSpPr>
        <p:grpSpPr>
          <a:xfrm>
            <a:off x="9276596" y="5914640"/>
            <a:ext cx="2928730" cy="599251"/>
            <a:chOff x="9263270" y="4003518"/>
            <a:chExt cx="2928730" cy="599251"/>
          </a:xfrm>
        </p:grpSpPr>
        <p:pic>
          <p:nvPicPr>
            <p:cNvPr id="25" name="Graphic 24">
              <a:extLst>
                <a:ext uri="{FF2B5EF4-FFF2-40B4-BE49-F238E27FC236}">
                  <a16:creationId xmlns:a16="http://schemas.microsoft.com/office/drawing/2014/main" id="{6C52F144-A53C-E640-99A1-A780A74422E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9263270" y="4003518"/>
              <a:ext cx="2928730" cy="599251"/>
            </a:xfrm>
            <a:prstGeom prst="rect">
              <a:avLst/>
            </a:prstGeom>
          </p:spPr>
        </p:pic>
        <p:pic>
          <p:nvPicPr>
            <p:cNvPr id="26" name="Graphic 25">
              <a:extLst>
                <a:ext uri="{FF2B5EF4-FFF2-40B4-BE49-F238E27FC236}">
                  <a16:creationId xmlns:a16="http://schemas.microsoft.com/office/drawing/2014/main" id="{FAF7C8C1-B13D-E74E-9043-E5D51C143D6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9440513" y="4180761"/>
              <a:ext cx="2751487" cy="244764"/>
            </a:xfrm>
            <a:prstGeom prst="rect">
              <a:avLst/>
            </a:prstGeom>
          </p:spPr>
        </p:pic>
      </p:grpSp>
      <p:pic>
        <p:nvPicPr>
          <p:cNvPr id="27" name="Graphic 26">
            <a:extLst>
              <a:ext uri="{FF2B5EF4-FFF2-40B4-BE49-F238E27FC236}">
                <a16:creationId xmlns:a16="http://schemas.microsoft.com/office/drawing/2014/main" id="{EC59003E-9169-C643-97DB-6D70D74F8E2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261481" y="509662"/>
            <a:ext cx="2370452" cy="589933"/>
          </a:xfrm>
          <a:prstGeom prst="rect">
            <a:avLst/>
          </a:prstGeom>
        </p:spPr>
      </p:pic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1EA96CBE-EEBF-B44D-A4AA-D6FBAABA9BD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6000" y="5914640"/>
            <a:ext cx="8257104" cy="586688"/>
          </a:xfrm>
          <a:prstGeom prst="rect">
            <a:avLst/>
          </a:prstGeom>
        </p:spPr>
        <p:txBody>
          <a:bodyPr/>
          <a:lstStyle>
            <a:lvl1pPr>
              <a:lnSpc>
                <a:spcPts val="2000"/>
              </a:lnSpc>
              <a:spcAft>
                <a:spcPts val="0"/>
              </a:spcAft>
              <a:defRPr sz="2000" b="0">
                <a:solidFill>
                  <a:srgbClr val="006938"/>
                </a:solidFill>
                <a:latin typeface="FS Maja" panose="02000503050000020004" pitchFamily="2" charset="77"/>
              </a:defRPr>
            </a:lvl1pPr>
          </a:lstStyle>
          <a:p>
            <a:r>
              <a:rPr lang="en-US" dirty="0"/>
              <a:t>CLICK TO EDIT MASTER SUBTITLE STYLE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572510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Slide (No Image)">
    <p:bg>
      <p:bgPr>
        <a:solidFill>
          <a:srgbClr val="00693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CC706068-D008-AA44-B682-22074A5A57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46" y="0"/>
            <a:ext cx="12192000" cy="635846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76000" y="624233"/>
            <a:ext cx="11040000" cy="1035251"/>
          </a:xfrm>
          <a:prstGeom prst="rect">
            <a:avLst/>
          </a:prstGeom>
        </p:spPr>
        <p:txBody>
          <a:bodyPr/>
          <a:lstStyle>
            <a:lvl1pPr>
              <a:defRPr b="0">
                <a:solidFill>
                  <a:schemeClr val="bg1"/>
                </a:solidFill>
                <a:latin typeface="FS Maja" panose="02000503050000020004" pitchFamily="2" charset="77"/>
              </a:defRPr>
            </a:lvl1pPr>
          </a:lstStyle>
          <a:p>
            <a:r>
              <a:rPr lang="en-GB" noProof="0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6000" y="1685335"/>
            <a:ext cx="11040000" cy="3195045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 marL="287978" indent="-287978">
              <a:defRPr sz="2400">
                <a:solidFill>
                  <a:schemeClr val="bg1"/>
                </a:solidFill>
              </a:defRPr>
            </a:lvl3pPr>
            <a:lvl4pPr marL="527961" indent="-287978">
              <a:buFont typeface="Symbol" pitchFamily="18" charset="2"/>
              <a:buChar char=""/>
              <a:defRPr sz="2400">
                <a:solidFill>
                  <a:schemeClr val="bg1"/>
                </a:solidFill>
              </a:defRPr>
            </a:lvl4pPr>
            <a:lvl5pPr>
              <a:defRPr sz="2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204AA620-105C-094E-8C72-F24CD9B21D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2" y="997283"/>
            <a:ext cx="11712449" cy="353815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81003588-BF61-124F-A5C7-44C954DDEB4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-17928" y="5401733"/>
            <a:ext cx="12218894" cy="1456267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77755060-89DF-404B-A99D-DB9ED86FEC0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453839" y="6091883"/>
            <a:ext cx="2751487" cy="244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523273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Section Slide (No Image)">
    <p:bg>
      <p:bgPr>
        <a:solidFill>
          <a:srgbClr val="00693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76000" y="624233"/>
            <a:ext cx="11040000" cy="1035251"/>
          </a:xfrm>
          <a:prstGeom prst="rect">
            <a:avLst/>
          </a:prstGeom>
        </p:spPr>
        <p:txBody>
          <a:bodyPr/>
          <a:lstStyle>
            <a:lvl1pPr>
              <a:defRPr b="0">
                <a:solidFill>
                  <a:schemeClr val="bg1"/>
                </a:solidFill>
                <a:latin typeface="FS Maja" panose="02000503050000020004" pitchFamily="2" charset="77"/>
              </a:defRPr>
            </a:lvl1pPr>
          </a:lstStyle>
          <a:p>
            <a:r>
              <a:rPr lang="en-GB" noProof="0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6000" y="1685335"/>
            <a:ext cx="11040000" cy="3195045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 marL="287978" indent="-287978">
              <a:defRPr sz="2400">
                <a:solidFill>
                  <a:schemeClr val="bg1"/>
                </a:solidFill>
              </a:defRPr>
            </a:lvl3pPr>
            <a:lvl4pPr marL="527961" indent="-287978">
              <a:buFont typeface="Symbol" pitchFamily="18" charset="2"/>
              <a:buChar char=""/>
              <a:defRPr sz="2400">
                <a:solidFill>
                  <a:schemeClr val="bg1"/>
                </a:solidFill>
              </a:defRPr>
            </a:lvl4pPr>
            <a:lvl5pPr>
              <a:defRPr sz="2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204AA620-105C-094E-8C72-F24CD9B21D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2" y="997283"/>
            <a:ext cx="11712449" cy="353815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81003588-BF61-124F-A5C7-44C954DDEB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17928" y="5401733"/>
            <a:ext cx="12218894" cy="1456267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77755060-89DF-404B-A99D-DB9ED86FEC0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453839" y="6091883"/>
            <a:ext cx="2751487" cy="244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663697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Slide (Image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8">
            <a:extLst>
              <a:ext uri="{FF2B5EF4-FFF2-40B4-BE49-F238E27FC236}">
                <a16:creationId xmlns:a16="http://schemas.microsoft.com/office/drawing/2014/main" id="{8B7242C6-E323-5146-A953-C7FB846917E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463865" y="687699"/>
            <a:ext cx="7152136" cy="419268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746E64"/>
                </a:solidFill>
              </a:defRPr>
            </a:lvl1pPr>
          </a:lstStyle>
          <a:p>
            <a:r>
              <a:rPr lang="en-US" dirty="0"/>
              <a:t>		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		   Click icon to add picture</a:t>
            </a:r>
            <a:endParaRPr lang="en-GB" dirty="0"/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1440E8CA-D1C4-7A4B-9C2A-10A296BB56C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76006" y="687699"/>
            <a:ext cx="3350959" cy="4192681"/>
          </a:xfrm>
          <a:prstGeom prst="rect">
            <a:avLst/>
          </a:prstGeom>
        </p:spPr>
        <p:txBody>
          <a:bodyPr/>
          <a:lstStyle>
            <a:lvl1pPr>
              <a:lnSpc>
                <a:spcPts val="3600"/>
              </a:lnSpc>
              <a:defRPr sz="4000" b="0">
                <a:solidFill>
                  <a:srgbClr val="76BD22"/>
                </a:solidFill>
                <a:latin typeface="FS Maja" panose="02000503050000020004" pitchFamily="2" charset="77"/>
              </a:defRPr>
            </a:lvl1pPr>
            <a:lvl2pPr>
              <a:defRPr sz="2400">
                <a:solidFill>
                  <a:srgbClr val="746E64"/>
                </a:solidFill>
              </a:defRPr>
            </a:lvl2pPr>
            <a:lvl3pPr marL="287978" indent="-287978">
              <a:defRPr sz="2400">
                <a:solidFill>
                  <a:srgbClr val="746E64"/>
                </a:solidFill>
              </a:defRPr>
            </a:lvl3pPr>
            <a:lvl4pPr marL="527961" indent="-287978">
              <a:buFont typeface="Symbol" pitchFamily="18" charset="2"/>
              <a:buChar char=""/>
              <a:defRPr sz="2400">
                <a:solidFill>
                  <a:srgbClr val="746E64"/>
                </a:solidFill>
              </a:defRPr>
            </a:lvl4pPr>
            <a:lvl5pPr>
              <a:defRPr sz="2400">
                <a:solidFill>
                  <a:srgbClr val="746E64"/>
                </a:solidFill>
              </a:defRPr>
            </a:lvl5pPr>
          </a:lstStyle>
          <a:p>
            <a:pPr lvl="0"/>
            <a:r>
              <a:rPr lang="en-GB" noProof="0" dirty="0"/>
              <a:t>CLICK TO EDIT MASTER TITLE STYLE</a:t>
            </a:r>
          </a:p>
          <a:p>
            <a:pPr lvl="1"/>
            <a:endParaRPr lang="en-GB" noProof="0" dirty="0"/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613B3F98-99BB-0C4D-9FFE-57FE7A39D3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17928" y="5401733"/>
            <a:ext cx="12218894" cy="1456267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70FB1A31-17CC-2D46-B6F5-713426E0D5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453839" y="6091883"/>
            <a:ext cx="2751487" cy="244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1027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EA240C-3FC6-4294-A82C-2827D760FD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A15157-D655-4C55-8060-B5E564ECD6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713F84-3C63-473B-9819-DC20FFA01C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0A536-BF3C-4655-AA01-AD7595D30446}" type="datetimeFigureOut">
              <a:rPr lang="en-GB" smtClean="0"/>
              <a:t>25/09/2023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1FAE54-9EE2-4EFB-81AC-7B01078ACA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94B9F6-709C-4D8C-B49E-0A054018D5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2478F-593B-4427-94E1-7AD9E1D5D72F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7615261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(Large Image)">
    <p:bg>
      <p:bgPr>
        <a:solidFill>
          <a:srgbClr val="00693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3" hasCustomPrompt="1"/>
          </p:nvPr>
        </p:nvSpPr>
        <p:spPr>
          <a:xfrm>
            <a:off x="4463865" y="593687"/>
            <a:ext cx="7152136" cy="428669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		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		   Click icon to add picture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76006" y="593687"/>
            <a:ext cx="3350959" cy="4286693"/>
          </a:xfrm>
          <a:prstGeom prst="rect">
            <a:avLst/>
          </a:prstGeom>
        </p:spPr>
        <p:txBody>
          <a:bodyPr/>
          <a:lstStyle>
            <a:lvl1pPr>
              <a:lnSpc>
                <a:spcPts val="3600"/>
              </a:lnSpc>
              <a:defRPr sz="4000" b="0">
                <a:solidFill>
                  <a:schemeClr val="bg1"/>
                </a:solidFill>
                <a:latin typeface="FS Maja" panose="02000503050000020004" pitchFamily="2" charset="77"/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 marL="287978" indent="-287978">
              <a:defRPr sz="2400">
                <a:solidFill>
                  <a:schemeClr val="bg1"/>
                </a:solidFill>
              </a:defRPr>
            </a:lvl3pPr>
            <a:lvl4pPr marL="527961" indent="-287978">
              <a:buFont typeface="Symbol" pitchFamily="18" charset="2"/>
              <a:buChar char=""/>
              <a:defRPr sz="2400">
                <a:solidFill>
                  <a:schemeClr val="bg1"/>
                </a:solidFill>
              </a:defRPr>
            </a:lvl4pPr>
            <a:lvl5pPr>
              <a:defRPr sz="24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noProof="0" dirty="0"/>
              <a:t>CLICK TO EDIT MASTER TITLE STYLE</a:t>
            </a:r>
          </a:p>
          <a:p>
            <a:pPr lvl="1"/>
            <a:endParaRPr lang="en-GB" noProof="0" dirty="0"/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F659D640-B389-FC4D-96B8-06A6CA3348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17928" y="5401733"/>
            <a:ext cx="12218894" cy="1456267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2DC1F3B0-D48B-A948-A158-E8DABA86007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453839" y="6091883"/>
            <a:ext cx="2751487" cy="244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871425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ection Slide (No Image)">
    <p:bg>
      <p:bgPr>
        <a:solidFill>
          <a:srgbClr val="00693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76000" y="624233"/>
            <a:ext cx="11040000" cy="1035251"/>
          </a:xfrm>
          <a:prstGeom prst="rect">
            <a:avLst/>
          </a:prstGeom>
        </p:spPr>
        <p:txBody>
          <a:bodyPr/>
          <a:lstStyle>
            <a:lvl1pPr>
              <a:defRPr b="0">
                <a:solidFill>
                  <a:schemeClr val="bg1"/>
                </a:solidFill>
                <a:latin typeface="FS Maja" panose="02000503050000020004" pitchFamily="2" charset="77"/>
              </a:defRPr>
            </a:lvl1pPr>
          </a:lstStyle>
          <a:p>
            <a:r>
              <a:rPr lang="en-GB" noProof="0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6000" y="1685342"/>
            <a:ext cx="5205040" cy="3195038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 marL="287978" indent="-287978">
              <a:defRPr sz="2400">
                <a:solidFill>
                  <a:schemeClr val="bg1"/>
                </a:solidFill>
              </a:defRPr>
            </a:lvl3pPr>
            <a:lvl4pPr marL="527961" indent="-287978">
              <a:buFont typeface="Symbol" pitchFamily="18" charset="2"/>
              <a:buChar char=""/>
              <a:defRPr sz="2400">
                <a:solidFill>
                  <a:schemeClr val="bg1"/>
                </a:solidFill>
              </a:defRPr>
            </a:lvl4pPr>
            <a:lvl5pPr>
              <a:defRPr sz="2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204AA620-105C-094E-8C72-F24CD9B21D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2" y="997283"/>
            <a:ext cx="11712449" cy="353815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6D217FA6-7566-8A4C-8C03-3D9944B30A12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410960" y="1685342"/>
            <a:ext cx="5205040" cy="3195038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 marL="287978" indent="-287978">
              <a:defRPr sz="2400">
                <a:solidFill>
                  <a:schemeClr val="bg1"/>
                </a:solidFill>
              </a:defRPr>
            </a:lvl3pPr>
            <a:lvl4pPr marL="527961" indent="-287978">
              <a:buFont typeface="Symbol" pitchFamily="18" charset="2"/>
              <a:buChar char=""/>
              <a:defRPr sz="2400">
                <a:solidFill>
                  <a:schemeClr val="bg1"/>
                </a:solidFill>
              </a:defRPr>
            </a:lvl4pPr>
            <a:lvl5pPr>
              <a:defRPr sz="2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750BBCF1-B167-9648-89CC-BA1C17DC11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17928" y="5401733"/>
            <a:ext cx="12218894" cy="1456267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5CB2C2F2-E8F7-5641-A4DE-F1983B1005F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453839" y="6091883"/>
            <a:ext cx="2751487" cy="244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340020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Section Slide (No Image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76000" y="624233"/>
            <a:ext cx="11040000" cy="1035251"/>
          </a:xfrm>
          <a:prstGeom prst="rect">
            <a:avLst/>
          </a:prstGeom>
        </p:spPr>
        <p:txBody>
          <a:bodyPr/>
          <a:lstStyle>
            <a:lvl1pPr>
              <a:defRPr b="0">
                <a:solidFill>
                  <a:srgbClr val="76BD22"/>
                </a:solidFill>
                <a:latin typeface="FS Maja" panose="02000503050000020004" pitchFamily="2" charset="77"/>
              </a:defRPr>
            </a:lvl1pPr>
          </a:lstStyle>
          <a:p>
            <a:r>
              <a:rPr lang="en-GB" noProof="0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6000" y="1685342"/>
            <a:ext cx="5205040" cy="3195038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746E64"/>
                </a:solidFill>
              </a:defRPr>
            </a:lvl1pPr>
            <a:lvl2pPr>
              <a:defRPr sz="2400">
                <a:solidFill>
                  <a:srgbClr val="746E64"/>
                </a:solidFill>
              </a:defRPr>
            </a:lvl2pPr>
            <a:lvl3pPr marL="287978" indent="-287978">
              <a:defRPr sz="2400">
                <a:solidFill>
                  <a:srgbClr val="746E64"/>
                </a:solidFill>
              </a:defRPr>
            </a:lvl3pPr>
            <a:lvl4pPr marL="527961" indent="-287978">
              <a:buFont typeface="Symbol" pitchFamily="18" charset="2"/>
              <a:buChar char=""/>
              <a:defRPr sz="2400">
                <a:solidFill>
                  <a:srgbClr val="746E64"/>
                </a:solidFill>
              </a:defRPr>
            </a:lvl4pPr>
            <a:lvl5pPr>
              <a:defRPr sz="2400">
                <a:solidFill>
                  <a:srgbClr val="746E64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204AA620-105C-094E-8C72-F24CD9B21D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2" y="997283"/>
            <a:ext cx="11712449" cy="353815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6D217FA6-7566-8A4C-8C03-3D9944B30A12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410960" y="1685342"/>
            <a:ext cx="5205040" cy="3195038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746E64"/>
                </a:solidFill>
              </a:defRPr>
            </a:lvl1pPr>
            <a:lvl2pPr>
              <a:defRPr sz="2400">
                <a:solidFill>
                  <a:srgbClr val="746E64"/>
                </a:solidFill>
              </a:defRPr>
            </a:lvl2pPr>
            <a:lvl3pPr marL="287978" indent="-287978">
              <a:defRPr sz="2400">
                <a:solidFill>
                  <a:srgbClr val="746E64"/>
                </a:solidFill>
              </a:defRPr>
            </a:lvl3pPr>
            <a:lvl4pPr marL="527961" indent="-287978">
              <a:buFont typeface="Symbol" pitchFamily="18" charset="2"/>
              <a:buChar char=""/>
              <a:defRPr sz="2400">
                <a:solidFill>
                  <a:srgbClr val="746E64"/>
                </a:solidFill>
              </a:defRPr>
            </a:lvl4pPr>
            <a:lvl5pPr>
              <a:defRPr sz="2400">
                <a:solidFill>
                  <a:srgbClr val="746E64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2D3F4CA1-50B5-2644-975F-BAF52CA3F7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17928" y="5401733"/>
            <a:ext cx="12218894" cy="1456267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4DA66D9F-E431-6845-8284-380D68489AD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453839" y="6091883"/>
            <a:ext cx="2751487" cy="244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016451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Section Slide (No Image)">
    <p:bg>
      <p:bgPr>
        <a:solidFill>
          <a:srgbClr val="00693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76000" y="624233"/>
            <a:ext cx="11040000" cy="1035251"/>
          </a:xfrm>
          <a:prstGeom prst="rect">
            <a:avLst/>
          </a:prstGeom>
        </p:spPr>
        <p:txBody>
          <a:bodyPr/>
          <a:lstStyle>
            <a:lvl1pPr>
              <a:defRPr b="0">
                <a:solidFill>
                  <a:schemeClr val="bg1"/>
                </a:solidFill>
                <a:latin typeface="FS Maja" panose="02000503050000020004" pitchFamily="2" charset="77"/>
              </a:defRPr>
            </a:lvl1pPr>
          </a:lstStyle>
          <a:p>
            <a:r>
              <a:rPr lang="en-GB" noProof="0" dirty="0"/>
              <a:t>CLICK TO EDIT MASTER TITLE STYLE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204AA620-105C-094E-8C72-F24CD9B21D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2" y="997283"/>
            <a:ext cx="11712449" cy="353815"/>
          </a:xfrm>
          <a:prstGeom prst="rect">
            <a:avLst/>
          </a:prstGeom>
        </p:spPr>
      </p:pic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6066AE8A-2D93-6C4B-897D-D5D0E7AC4DF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76000" y="1659485"/>
            <a:ext cx="5205040" cy="322089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		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		   Click icon to add picture</a:t>
            </a:r>
            <a:endParaRPr lang="en-GB" dirty="0"/>
          </a:p>
        </p:txBody>
      </p:sp>
      <p:sp>
        <p:nvSpPr>
          <p:cNvPr id="12" name="Picture Placeholder 8">
            <a:extLst>
              <a:ext uri="{FF2B5EF4-FFF2-40B4-BE49-F238E27FC236}">
                <a16:creationId xmlns:a16="http://schemas.microsoft.com/office/drawing/2014/main" id="{4E236ABD-995D-484B-90F4-8139707203C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410969" y="1659483"/>
            <a:ext cx="5205041" cy="322089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		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		   Click icon to add picture</a:t>
            </a:r>
            <a:endParaRPr lang="en-GB" dirty="0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682E54EF-16C4-2140-9055-A88DD2026E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17928" y="5401733"/>
            <a:ext cx="12218894" cy="1456267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10168B29-D631-0348-B657-7A18E414F61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453839" y="6091883"/>
            <a:ext cx="2751487" cy="244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76186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D7304F-CDCC-42DE-BC2E-64CE97549C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63AF40-1AB2-491D-A7B3-40710A8A89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201763-7D5D-4422-B7FA-2C15FB6151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0A536-BF3C-4655-AA01-AD7595D30446}" type="datetimeFigureOut">
              <a:rPr lang="en-GB" smtClean="0"/>
              <a:t>25/09/2023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45CF85-1B62-4895-AB07-3430E085C3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F969CE-E6E4-4520-8F74-DA975809F5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2478F-593B-4427-94E1-7AD9E1D5D72F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624527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F31F00-F2F7-4F2B-862F-F05DF1DC61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F799C1-9C4C-4967-B5A0-1FC7006FB47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5FE5CF3-03D4-418D-8968-BC9805D99A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8E0B737-FE31-4401-9506-EFF4F3EAD0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0A536-BF3C-4655-AA01-AD7595D30446}" type="datetimeFigureOut">
              <a:rPr lang="en-GB" smtClean="0"/>
              <a:t>25/09/2023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843A795-F0B2-45D4-8A2F-1C4C8F4374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5A41FB-DE6F-4F12-A394-6D75288225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2478F-593B-4427-94E1-7AD9E1D5D72F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246414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EBE234-9301-4469-9159-581AD9FBE8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869B96-2A29-4DB3-907C-856E5D769B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4B3B6F9-4A4E-4FBF-A515-AEF7383E25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BFB2117-C8AB-4994-A43B-E2A8EEC7E93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3757553-BCB2-4FD4-B879-D1E13C0BDD6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569E483-B4EE-4C5D-87BF-4EB6BC8718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0A536-BF3C-4655-AA01-AD7595D30446}" type="datetimeFigureOut">
              <a:rPr lang="en-GB" smtClean="0"/>
              <a:t>25/09/2023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3D79C82-9EDF-48C1-A7E2-59F67C5BCE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D84E7DB-C2A3-4FA1-8D3B-DFC7636D07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2478F-593B-4427-94E1-7AD9E1D5D72F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895160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814A00-8026-432B-A948-375B45D092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6668D63-BEE3-459D-9AFB-55F9811838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0A536-BF3C-4655-AA01-AD7595D30446}" type="datetimeFigureOut">
              <a:rPr lang="en-GB" smtClean="0"/>
              <a:t>25/09/2023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312D3DA-D36B-4681-9A84-353AA7A7B7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577F424-CA5E-4A5F-87F1-DAFE5088B9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2478F-593B-4427-94E1-7AD9E1D5D72F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893588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1DC8B8F-EC84-4671-BCC5-6C8A0AE7F3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0A536-BF3C-4655-AA01-AD7595D30446}" type="datetimeFigureOut">
              <a:rPr lang="en-GB" smtClean="0"/>
              <a:t>25/09/2023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3FDA652-875D-4492-BCF2-88FECDBE32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8683A2-EA80-46D0-A76A-99E3A279F7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2478F-593B-4427-94E1-7AD9E1D5D72F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458374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C86003-0FD8-4F4B-86BF-C90D39AF4A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CE1793-30DB-443F-B050-F30C883C4F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66EEC0F-643F-458C-B986-B41428DC4D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BBD2A9-8542-446D-9771-807BF98407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0A536-BF3C-4655-AA01-AD7595D30446}" type="datetimeFigureOut">
              <a:rPr lang="en-GB" smtClean="0"/>
              <a:t>25/09/2023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47AD2ED-1867-4193-BBA0-1F0D09EA10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61B0F60-8EE0-44AE-AC0D-FE1251A5C7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2478F-593B-4427-94E1-7AD9E1D5D72F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134651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E93319-1E6D-4E23-9DC6-B8526021B5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9288686-2A89-4E3D-A6DB-3A0EEF2935F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BB70782-AC0F-41E1-8F31-BFAE2C5AE5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E619311-F72A-41E0-81FB-BA75FD3E03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0A536-BF3C-4655-AA01-AD7595D30446}" type="datetimeFigureOut">
              <a:rPr lang="en-GB" smtClean="0"/>
              <a:t>25/09/2023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E9FDE9-1C8B-4B6A-9479-D622529CCC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2BCC3C6-35A3-4526-934D-9CD0CFEE32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2478F-593B-4427-94E1-7AD9E1D5D72F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75233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93E21DD-8859-4845-8EAD-233F6663FD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C86F82-64EC-435E-8EA3-DE0504411F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7D7C25-21CE-4CB9-9821-86D07B46E6F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10A536-BF3C-4655-AA01-AD7595D30446}" type="datetimeFigureOut">
              <a:rPr lang="en-GB" smtClean="0"/>
              <a:t>25/09/2023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B376E7-6333-4AB2-A1AF-96E336C773F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1DFC20-A0B8-4A55-80BF-B0DD251B3C6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F2478F-593B-4427-94E1-7AD9E1D5D72F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321644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71" r:id="rId12"/>
    <p:sldLayoutId id="2147483672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98945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</p:sldLayoutIdLst>
  <p:txStyles>
    <p:titleStyle>
      <a:lvl1pPr algn="l" defTabSz="1219108" rtl="0" eaLnBrk="1" latinLnBrk="0" hangingPunct="1">
        <a:lnSpc>
          <a:spcPts val="4000"/>
        </a:lnSpc>
        <a:spcBef>
          <a:spcPct val="0"/>
        </a:spcBef>
        <a:buNone/>
        <a:defRPr sz="4000" b="1" kern="1200">
          <a:solidFill>
            <a:schemeClr val="tx1"/>
          </a:solidFill>
          <a:latin typeface="Calibri" pitchFamily="34" charset="0"/>
          <a:ea typeface="+mj-ea"/>
          <a:cs typeface="+mj-cs"/>
        </a:defRPr>
      </a:lvl1pPr>
    </p:titleStyle>
    <p:bodyStyle>
      <a:lvl1pPr marL="0" indent="0" algn="l" defTabSz="1219108" rtl="0" eaLnBrk="1" latinLnBrk="0" hangingPunct="1">
        <a:lnSpc>
          <a:spcPts val="2400"/>
        </a:lnSpc>
        <a:spcBef>
          <a:spcPts val="0"/>
        </a:spcBef>
        <a:spcAft>
          <a:spcPts val="800"/>
        </a:spcAft>
        <a:buFont typeface="Arial" pitchFamily="34" charset="0"/>
        <a:buNone/>
        <a:defRPr sz="1867" b="1" kern="1200">
          <a:solidFill>
            <a:srgbClr val="746E64"/>
          </a:solidFill>
          <a:latin typeface="Calibri" pitchFamily="34" charset="0"/>
          <a:ea typeface="+mn-ea"/>
          <a:cs typeface="+mn-cs"/>
        </a:defRPr>
      </a:lvl1pPr>
      <a:lvl2pPr marL="0" indent="0" algn="l" defTabSz="1219108" rtl="0" eaLnBrk="1" latinLnBrk="0" hangingPunct="1">
        <a:lnSpc>
          <a:spcPts val="2400"/>
        </a:lnSpc>
        <a:spcBef>
          <a:spcPts val="0"/>
        </a:spcBef>
        <a:spcAft>
          <a:spcPts val="800"/>
        </a:spcAft>
        <a:buFont typeface="Arial" pitchFamily="34" charset="0"/>
        <a:buNone/>
        <a:defRPr sz="1867" kern="1200">
          <a:solidFill>
            <a:srgbClr val="746E64"/>
          </a:solidFill>
          <a:latin typeface="Calibri" pitchFamily="34" charset="0"/>
          <a:ea typeface="+mn-ea"/>
          <a:cs typeface="+mn-cs"/>
        </a:defRPr>
      </a:lvl2pPr>
      <a:lvl3pPr marL="287978" indent="-287978" algn="l" defTabSz="1219108" rtl="0" eaLnBrk="1" latinLnBrk="0" hangingPunct="1">
        <a:lnSpc>
          <a:spcPts val="2400"/>
        </a:lnSpc>
        <a:spcBef>
          <a:spcPts val="0"/>
        </a:spcBef>
        <a:spcAft>
          <a:spcPts val="800"/>
        </a:spcAft>
        <a:buSzPct val="120000"/>
        <a:buFont typeface="Arial" pitchFamily="34" charset="0"/>
        <a:buChar char="•"/>
        <a:defRPr sz="1867" kern="1200">
          <a:solidFill>
            <a:srgbClr val="746E64"/>
          </a:solidFill>
          <a:latin typeface="Calibri" pitchFamily="34" charset="0"/>
          <a:ea typeface="+mn-ea"/>
          <a:cs typeface="+mn-cs"/>
        </a:defRPr>
      </a:lvl3pPr>
      <a:lvl4pPr marL="527961" indent="-287978" algn="l" defTabSz="1219108" rtl="0" eaLnBrk="1" latinLnBrk="0" hangingPunct="1">
        <a:lnSpc>
          <a:spcPts val="2400"/>
        </a:lnSpc>
        <a:spcBef>
          <a:spcPts val="0"/>
        </a:spcBef>
        <a:spcAft>
          <a:spcPts val="800"/>
        </a:spcAft>
        <a:buFont typeface="Symbol" pitchFamily="18" charset="2"/>
        <a:buChar char="·"/>
        <a:defRPr sz="1867" kern="1200">
          <a:solidFill>
            <a:srgbClr val="746E64"/>
          </a:solidFill>
          <a:latin typeface="Calibri" pitchFamily="34" charset="0"/>
          <a:ea typeface="+mn-ea"/>
          <a:cs typeface="+mn-cs"/>
        </a:defRPr>
      </a:lvl4pPr>
      <a:lvl5pPr marL="0" indent="-287978" algn="l" defTabSz="1219108" rtl="0" eaLnBrk="1" latinLnBrk="0" hangingPunct="1">
        <a:lnSpc>
          <a:spcPts val="2400"/>
        </a:lnSpc>
        <a:spcBef>
          <a:spcPts val="0"/>
        </a:spcBef>
        <a:spcAft>
          <a:spcPts val="800"/>
        </a:spcAft>
        <a:buFont typeface="Arial" pitchFamily="34" charset="0"/>
        <a:buChar char="»"/>
        <a:defRPr sz="1867" kern="1200">
          <a:solidFill>
            <a:srgbClr val="746E64"/>
          </a:solidFill>
          <a:latin typeface="Calibri" pitchFamily="34" charset="0"/>
          <a:ea typeface="+mn-ea"/>
          <a:cs typeface="+mn-cs"/>
        </a:defRPr>
      </a:lvl5pPr>
      <a:lvl6pPr marL="3352548" indent="-304778" algn="l" defTabSz="1219108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104" indent="-304778" algn="l" defTabSz="1219108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658" indent="-304778" algn="l" defTabSz="1219108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212" indent="-304778" algn="l" defTabSz="1219108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0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55" algn="l" defTabSz="121910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08" algn="l" defTabSz="121910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664" algn="l" defTabSz="121910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218" algn="l" defTabSz="121910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772" algn="l" defTabSz="121910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325" algn="l" defTabSz="121910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880" algn="l" defTabSz="121910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435" algn="l" defTabSz="121910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27.png"/><Relationship Id="rId7" Type="http://schemas.openxmlformats.org/officeDocument/2006/relationships/image" Target="../media/image3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bridgemindsport.org/wp-content/uploads/2023/01/SBU-Implications-for-Practice.pdf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5.jpeg"/><Relationship Id="rId4" Type="http://schemas.openxmlformats.org/officeDocument/2006/relationships/image" Target="../media/image4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svg"/><Relationship Id="rId5" Type="http://schemas.openxmlformats.org/officeDocument/2006/relationships/image" Target="../media/image46.png"/><Relationship Id="rId4" Type="http://schemas.openxmlformats.org/officeDocument/2006/relationships/image" Target="../media/image35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1.png"/><Relationship Id="rId5" Type="http://schemas.openxmlformats.org/officeDocument/2006/relationships/image" Target="../media/image50.jpeg"/><Relationship Id="rId4" Type="http://schemas.openxmlformats.org/officeDocument/2006/relationships/image" Target="../media/image49.png"/><Relationship Id="rId9" Type="http://schemas.openxmlformats.org/officeDocument/2006/relationships/image" Target="../media/image54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6.jpeg"/><Relationship Id="rId5" Type="http://schemas.openxmlformats.org/officeDocument/2006/relationships/image" Target="../media/image25.png"/><Relationship Id="rId4" Type="http://schemas.openxmlformats.org/officeDocument/2006/relationships/image" Target="../media/image24.jp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hyperlink" Target="https://bridgemindsport.org/wp-content/uploads/2022/12/NPCs-Coaches-and-Development-Report.pdf" TargetMode="External"/><Relationship Id="rId3" Type="http://schemas.openxmlformats.org/officeDocument/2006/relationships/image" Target="../media/image27.png"/><Relationship Id="rId7" Type="http://schemas.openxmlformats.org/officeDocument/2006/relationships/hyperlink" Target="https://www.ebedcio.org.uk/files/docs/research/survey-qualitative-data-report-2018.pdf" TargetMode="External"/><Relationship Id="rId12" Type="http://schemas.openxmlformats.org/officeDocument/2006/relationships/image" Target="../media/image5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bridgemindsport.org/wp-content/uploads/2023/02/Bridging-Insights-Report-Summary-2023.docx" TargetMode="External"/><Relationship Id="rId11" Type="http://schemas.openxmlformats.org/officeDocument/2006/relationships/hyperlink" Target="https://bridgemindsport.org/wp-content/uploads/2023/02/Training-Case-Study-England.pdf" TargetMode="External"/><Relationship Id="rId5" Type="http://schemas.openxmlformats.org/officeDocument/2006/relationships/hyperlink" Target="https://bridgemindsport.org/wp-content/uploads/2023/08/Bridging-Insights-Report-2023.pdf" TargetMode="External"/><Relationship Id="rId10" Type="http://schemas.openxmlformats.org/officeDocument/2006/relationships/hyperlink" Target="https://bridgemindsport.org/wp-content/uploads/2023/01/Bridge-Player-Survey.pdf" TargetMode="External"/><Relationship Id="rId4" Type="http://schemas.openxmlformats.org/officeDocument/2006/relationships/image" Target="../media/image35.jpeg"/><Relationship Id="rId9" Type="http://schemas.openxmlformats.org/officeDocument/2006/relationships/hyperlink" Target="https://bridgemindsport.org/wp-content/uploads/2023/01/SBU-Implications-for-Practice.pdf" TargetMode="Externa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tandfonline.com/doi/full/10.1080/02614367.2021.1942524" TargetMode="External"/><Relationship Id="rId3" Type="http://schemas.openxmlformats.org/officeDocument/2006/relationships/image" Target="../media/image27.png"/><Relationship Id="rId7" Type="http://schemas.openxmlformats.org/officeDocument/2006/relationships/hyperlink" Target="https://bristoluniversitypressdigital.com/view/journals/emsoc/4/2/article-p238.xml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tandfonline.com/doi/full/10.1080/11745398.2023.2197243" TargetMode="External"/><Relationship Id="rId11" Type="http://schemas.openxmlformats.org/officeDocument/2006/relationships/image" Target="../media/image57.png"/><Relationship Id="rId5" Type="http://schemas.openxmlformats.org/officeDocument/2006/relationships/hyperlink" Target="https://journals.sagepub.com/doi/full/10.1177/00380261231155326" TargetMode="External"/><Relationship Id="rId10" Type="http://schemas.openxmlformats.org/officeDocument/2006/relationships/image" Target="../media/image56.png"/><Relationship Id="rId4" Type="http://schemas.openxmlformats.org/officeDocument/2006/relationships/image" Target="../media/image35.jpeg"/><Relationship Id="rId9" Type="http://schemas.openxmlformats.org/officeDocument/2006/relationships/hyperlink" Target="https://bridgemindsport.org/wp-content/uploads/2021/09/Flyer_full-one-page.pdf" TargetMode="Externa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hyperlink" Target="https://bridgemindsport.org/home/resources/" TargetMode="External"/><Relationship Id="rId13" Type="http://schemas.openxmlformats.org/officeDocument/2006/relationships/hyperlink" Target="https://bridgemindsport.org/home/research/bridging-organisations/" TargetMode="External"/><Relationship Id="rId3" Type="http://schemas.openxmlformats.org/officeDocument/2006/relationships/image" Target="../media/image27.png"/><Relationship Id="rId7" Type="http://schemas.openxmlformats.org/officeDocument/2006/relationships/hyperlink" Target="https://www.youtube.com/channel/UCdpWRLAtAnmCiZq_gBt0ciw" TargetMode="External"/><Relationship Id="rId12" Type="http://schemas.openxmlformats.org/officeDocument/2006/relationships/hyperlink" Target="https://bridgemindsport.org/home/research/bridging-schools/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youtube.com/watch?v=yERUI_qy56E&amp;t" TargetMode="External"/><Relationship Id="rId11" Type="http://schemas.openxmlformats.org/officeDocument/2006/relationships/hyperlink" Target="https://bridgemindsport.org/home/research/bridging-wellbeing/" TargetMode="External"/><Relationship Id="rId5" Type="http://schemas.openxmlformats.org/officeDocument/2006/relationships/hyperlink" Target="https://www.youtube.com/watch?v=SIKfWioojWQ&amp;t" TargetMode="External"/><Relationship Id="rId10" Type="http://schemas.openxmlformats.org/officeDocument/2006/relationships/hyperlink" Target="https://bridgemindsport.org/home/research/bridging-minds/" TargetMode="External"/><Relationship Id="rId4" Type="http://schemas.openxmlformats.org/officeDocument/2006/relationships/hyperlink" Target="https://www.youtube.com/watch?v=LrPTGNxeKH8&amp;t" TargetMode="External"/><Relationship Id="rId9" Type="http://schemas.openxmlformats.org/officeDocument/2006/relationships/image" Target="../media/image58.png"/><Relationship Id="rId14" Type="http://schemas.openxmlformats.org/officeDocument/2006/relationships/image" Target="../media/image5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3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8EB8D089-BB27-CF67-E595-FA0CAA4410CE}"/>
              </a:ext>
            </a:extLst>
          </p:cNvPr>
          <p:cNvSpPr/>
          <p:nvPr/>
        </p:nvSpPr>
        <p:spPr>
          <a:xfrm>
            <a:off x="8722570" y="2194560"/>
            <a:ext cx="3469430" cy="249522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Calibri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2CE10A4-1192-45A0-9D24-57CD1DFD91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271825"/>
            <a:ext cx="12192000" cy="4131530"/>
          </a:xfrm>
        </p:spPr>
        <p:txBody>
          <a:bodyPr/>
          <a:lstStyle/>
          <a:p>
            <a:pPr>
              <a:lnSpc>
                <a:spcPts val="2800"/>
              </a:lnSpc>
            </a:pPr>
            <a:r>
              <a:rPr lang="fr-FR" sz="3200" dirty="0">
                <a:solidFill>
                  <a:prstClr val="white"/>
                </a:solidFill>
                <a:latin typeface="Calibri" panose="020F0502020204030204"/>
                <a:ea typeface="+mn-ea"/>
                <a:cs typeface="Calibri"/>
              </a:rPr>
              <a:t>Bridging Insights: Promouvoir le jeu auprès de différents types de joueurs</a:t>
            </a:r>
            <a:endParaRPr lang="en-GB" sz="32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407C3A-51DB-4A08-969E-6182ACFE998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13397" y="5770575"/>
            <a:ext cx="9072926" cy="943360"/>
          </a:xfrm>
        </p:spPr>
        <p:txBody>
          <a:bodyPr/>
          <a:lstStyle/>
          <a:p>
            <a:pPr>
              <a:spcBef>
                <a:spcPts val="300"/>
              </a:spcBef>
            </a:pPr>
            <a:r>
              <a:rPr lang="en-GB" sz="1800" dirty="0">
                <a:solidFill>
                  <a:schemeClr val="accent5"/>
                </a:solidFill>
                <a:latin typeface="FS Maja" panose="02000503050000020004" pitchFamily="2" charset="0"/>
                <a:ea typeface="+mn-lt"/>
                <a:cs typeface="+mn-lt"/>
              </a:rPr>
              <a:t>BAMSA - </a:t>
            </a:r>
            <a:r>
              <a:rPr lang="en-GB" sz="1800" dirty="0">
                <a:solidFill>
                  <a:schemeClr val="accent5"/>
                </a:solidFill>
                <a:latin typeface="FS Maja" panose="02000503050000020004" pitchFamily="2" charset="0"/>
                <a:cs typeface="Calibri"/>
              </a:rPr>
              <a:t>Prof Samantha Punch, Dr Jordan Maclean, Gary Hay </a:t>
            </a:r>
          </a:p>
          <a:p>
            <a:pPr>
              <a:spcBef>
                <a:spcPts val="300"/>
              </a:spcBef>
            </a:pPr>
            <a:r>
              <a:rPr lang="en-GB" sz="1800" dirty="0">
                <a:effectLst/>
                <a:latin typeface="FS Maja" panose="02000503050000020004" pitchFamily="2" charset="0"/>
                <a:ea typeface="Times New Roman" panose="02020603050405020304" pitchFamily="18" charset="0"/>
                <a:cs typeface="Calibri" panose="020F0502020204030204" pitchFamily="34" charset="0"/>
              </a:rPr>
              <a:t>Bridge to Bridge (B2B) - Christina Ballinger</a:t>
            </a:r>
          </a:p>
          <a:p>
            <a:pPr>
              <a:spcBef>
                <a:spcPts val="300"/>
              </a:spcBef>
            </a:pPr>
            <a:r>
              <a:rPr lang="en-GB" sz="1800" dirty="0">
                <a:effectLst/>
                <a:latin typeface="FS Maja" panose="02000503050000020004" pitchFamily="2" charset="0"/>
                <a:ea typeface="Times New Roman" panose="02020603050405020304" pitchFamily="18" charset="0"/>
                <a:cs typeface="Calibri" panose="020F0502020204030204" pitchFamily="34" charset="0"/>
              </a:rPr>
              <a:t>SHM Productions (SHM) - Esme Nicholson, Maurice Biriotti </a:t>
            </a:r>
            <a:endParaRPr lang="en-GB" sz="1800" dirty="0">
              <a:solidFill>
                <a:schemeClr val="accent5"/>
              </a:solidFill>
              <a:latin typeface="FS Maja" panose="02000503050000020004" pitchFamily="2" charset="0"/>
              <a:cs typeface="Calibri"/>
            </a:endParaRPr>
          </a:p>
          <a:p>
            <a:endParaRPr lang="en-GB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9ED1115-71B3-43DE-84B7-609542BAE4E9}"/>
              </a:ext>
            </a:extLst>
          </p:cNvPr>
          <p:cNvSpPr txBox="1"/>
          <p:nvPr/>
        </p:nvSpPr>
        <p:spPr>
          <a:xfrm>
            <a:off x="828973" y="2396847"/>
            <a:ext cx="5416552" cy="22929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FR" sz="3200" dirty="0"/>
              <a:t>Quatre types. Leurs objectifs.
Résultatsde l’étude
Enseignements à en tirer
Formation du compétiteur</a:t>
            </a:r>
            <a:endParaRPr lang="en-GB" sz="3200" dirty="0"/>
          </a:p>
        </p:txBody>
      </p:sp>
      <p:pic>
        <p:nvPicPr>
          <p:cNvPr id="5" name="Picture 4" descr="Shape&#10;&#10;Description automatically generated">
            <a:extLst>
              <a:ext uri="{FF2B5EF4-FFF2-40B4-BE49-F238E27FC236}">
                <a16:creationId xmlns:a16="http://schemas.microsoft.com/office/drawing/2014/main" id="{4F700706-B76B-E70B-6209-28A3AE87F86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282532"/>
            <a:ext cx="2438304" cy="229293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9705B94-8832-6941-E1D2-15D66212B7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51647" y="2542002"/>
            <a:ext cx="3211276" cy="1800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77182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63000">
              <a:srgbClr val="FFFFFF">
                <a:lumMod val="67000"/>
                <a:lumOff val="33000"/>
              </a:srgbClr>
            </a:gs>
            <a:gs pos="0">
              <a:schemeClr val="bg1">
                <a:alpha val="0"/>
              </a:schemeClr>
            </a:gs>
            <a:gs pos="100000">
              <a:schemeClr val="bg1">
                <a:alpha val="0"/>
              </a:schemeClr>
            </a:gs>
          </a:gsLst>
          <a:lin ang="108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1C8C81-D4FC-4717-BBF0-C81878EF7E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 descr="Shape&#10;&#10;Description automatically generated">
            <a:extLst>
              <a:ext uri="{FF2B5EF4-FFF2-40B4-BE49-F238E27FC236}">
                <a16:creationId xmlns:a16="http://schemas.microsoft.com/office/drawing/2014/main" id="{22DCA964-3D0B-4F72-BF46-1E0DD65DD8A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gradFill flip="none" rotWithShape="1">
            <a:gsLst>
              <a:gs pos="45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0" scaled="1"/>
            <a:tileRect/>
          </a:gradFill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D33477A-5C14-4462-B32A-F348CCB2E8B2}"/>
              </a:ext>
            </a:extLst>
          </p:cNvPr>
          <p:cNvSpPr txBox="1"/>
          <p:nvPr/>
        </p:nvSpPr>
        <p:spPr>
          <a:xfrm>
            <a:off x="0" y="140625"/>
            <a:ext cx="4913194" cy="1446550"/>
          </a:xfrm>
          <a:prstGeom prst="rect">
            <a:avLst/>
          </a:prstGeom>
          <a:noFill/>
          <a:ln w="22225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4400" b="1" dirty="0">
                <a:solidFill>
                  <a:schemeClr val="bg1"/>
                </a:solidFill>
              </a:rPr>
              <a:t>Présence sur les réseaux sociaux</a:t>
            </a:r>
            <a:endParaRPr lang="en-GB" sz="4400" b="1" dirty="0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194F62F0-5BE1-4B54-9239-A16CC7CDCD56}"/>
              </a:ext>
            </a:extLst>
          </p:cNvPr>
          <p:cNvCxnSpPr/>
          <p:nvPr/>
        </p:nvCxnSpPr>
        <p:spPr>
          <a:xfrm>
            <a:off x="-1" y="1451395"/>
            <a:ext cx="12192000" cy="0"/>
          </a:xfrm>
          <a:prstGeom prst="line">
            <a:avLst/>
          </a:prstGeom>
          <a:ln w="222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peech Bubble: Oval 3">
            <a:extLst>
              <a:ext uri="{FF2B5EF4-FFF2-40B4-BE49-F238E27FC236}">
                <a16:creationId xmlns:a16="http://schemas.microsoft.com/office/drawing/2014/main" id="{34CEAD37-EA81-48CD-BB81-2CA0EDF7218F}"/>
              </a:ext>
            </a:extLst>
          </p:cNvPr>
          <p:cNvSpPr/>
          <p:nvPr/>
        </p:nvSpPr>
        <p:spPr>
          <a:xfrm>
            <a:off x="4215102" y="645729"/>
            <a:ext cx="7791450" cy="5221288"/>
          </a:xfrm>
          <a:prstGeom prst="wedgeEllipseCallout">
            <a:avLst/>
          </a:prstGeom>
          <a:solidFill>
            <a:srgbClr val="9CD45E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3200" dirty="0">
              <a:solidFill>
                <a:schemeClr val="tx1"/>
              </a:solidFill>
              <a:latin typeface="Perpetua" panose="02020502060401020303" pitchFamily="18" charset="0"/>
            </a:endParaRPr>
          </a:p>
          <a:p>
            <a:pPr algn="ctr"/>
            <a:r>
              <a:rPr lang="en-GB" sz="3200" b="1" dirty="0" err="1">
                <a:solidFill>
                  <a:schemeClr val="tx1"/>
                </a:solidFill>
                <a:latin typeface="Perpetua" panose="02020502060401020303" pitchFamily="18" charset="0"/>
              </a:rPr>
              <a:t>Influenceurs</a:t>
            </a:r>
            <a:r>
              <a:rPr lang="en-GB" sz="3200" dirty="0">
                <a:solidFill>
                  <a:schemeClr val="tx1"/>
                </a:solidFill>
                <a:latin typeface="Perpetua" panose="02020502060401020303" pitchFamily="18" charset="0"/>
              </a:rPr>
              <a:t>: …</a:t>
            </a:r>
            <a:r>
              <a:rPr lang="fr-FR" sz="3200" dirty="0">
                <a:solidFill>
                  <a:schemeClr val="tx1"/>
                </a:solidFill>
                <a:latin typeface="Perpetua" panose="02020502060401020303" pitchFamily="18" charset="0"/>
              </a:rPr>
              <a:t>peut-être que s’ils jouaient au bridge sur leur story Instagram, les gens diraient plus: « Oh, je devrais examiner cela » et c’est peut-être quelque chose qui les intéresserait. Je pense que cela aurait un impact.</a:t>
            </a:r>
            <a:endParaRPr lang="en-GB" sz="3200" dirty="0">
              <a:solidFill>
                <a:schemeClr val="tx1"/>
              </a:solidFill>
              <a:latin typeface="Perpetua" panose="02020502060401020303" pitchFamily="18" charset="0"/>
            </a:endParaRPr>
          </a:p>
        </p:txBody>
      </p:sp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1CBFEC30-F1FA-39A4-CB6D-79D0F407F8FD}"/>
              </a:ext>
            </a:extLst>
          </p:cNvPr>
          <p:cNvSpPr/>
          <p:nvPr/>
        </p:nvSpPr>
        <p:spPr>
          <a:xfrm>
            <a:off x="385763" y="4000500"/>
            <a:ext cx="3829339" cy="1866517"/>
          </a:xfrm>
          <a:prstGeom prst="wedgeRoundRectCallout">
            <a:avLst>
              <a:gd name="adj1" fmla="val -7272"/>
              <a:gd name="adj2" fmla="val 87754"/>
              <a:gd name="adj3" fmla="val 16667"/>
            </a:avLst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200" dirty="0">
                <a:solidFill>
                  <a:schemeClr val="tx1"/>
                </a:solidFill>
                <a:latin typeface="Perpetua" panose="02020502060401020303" pitchFamily="18" charset="0"/>
              </a:rPr>
              <a:t>Actuellement, je n’en sais tout simplement pas assez à ce sujet.</a:t>
            </a:r>
            <a:endParaRPr lang="en-GB" sz="3200" dirty="0">
              <a:solidFill>
                <a:schemeClr val="tx1"/>
              </a:solidFill>
              <a:latin typeface="Perpetua" panose="02020502060401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7113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63000">
              <a:srgbClr val="FFFFFF">
                <a:lumMod val="67000"/>
                <a:lumOff val="33000"/>
              </a:srgbClr>
            </a:gs>
            <a:gs pos="0">
              <a:schemeClr val="bg1">
                <a:alpha val="0"/>
              </a:schemeClr>
            </a:gs>
            <a:gs pos="100000">
              <a:schemeClr val="bg1">
                <a:alpha val="0"/>
              </a:schemeClr>
            </a:gs>
          </a:gsLst>
          <a:lin ang="108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1C8C81-D4FC-4717-BBF0-C81878EF7E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 descr="Shape&#10;&#10;Description automatically generated">
            <a:extLst>
              <a:ext uri="{FF2B5EF4-FFF2-40B4-BE49-F238E27FC236}">
                <a16:creationId xmlns:a16="http://schemas.microsoft.com/office/drawing/2014/main" id="{22DCA964-3D0B-4F72-BF46-1E0DD65DD8A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gradFill flip="none" rotWithShape="1">
            <a:gsLst>
              <a:gs pos="45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0" scaled="1"/>
            <a:tileRect/>
          </a:gradFill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D33477A-5C14-4462-B32A-F348CCB2E8B2}"/>
              </a:ext>
            </a:extLst>
          </p:cNvPr>
          <p:cNvSpPr txBox="1"/>
          <p:nvPr/>
        </p:nvSpPr>
        <p:spPr>
          <a:xfrm>
            <a:off x="-569344" y="-18534"/>
            <a:ext cx="11678195" cy="1046440"/>
          </a:xfrm>
          <a:prstGeom prst="rect">
            <a:avLst/>
          </a:prstGeom>
          <a:noFill/>
          <a:ln w="22225">
            <a:noFill/>
          </a:ln>
        </p:spPr>
        <p:txBody>
          <a:bodyPr wrap="square" rtlCol="0">
            <a:spAutoFit/>
          </a:bodyPr>
          <a:lstStyle/>
          <a:p>
            <a:pPr algn="ctr"/>
            <a:endParaRPr lang="en-GB" dirty="0"/>
          </a:p>
          <a:p>
            <a:pPr algn="ctr"/>
            <a:r>
              <a:rPr lang="en-GB" sz="4400" dirty="0">
                <a:solidFill>
                  <a:schemeClr val="bg1"/>
                </a:solidFill>
              </a:rPr>
              <a:t>   </a:t>
            </a:r>
            <a:r>
              <a:rPr lang="en-GB" sz="4400" b="1" dirty="0" err="1">
                <a:solidFill>
                  <a:schemeClr val="bg1"/>
                </a:solidFill>
              </a:rPr>
              <a:t>Stratégie</a:t>
            </a:r>
            <a:r>
              <a:rPr lang="en-GB" sz="4400" b="1" dirty="0">
                <a:solidFill>
                  <a:schemeClr val="bg1"/>
                </a:solidFill>
              </a:rPr>
              <a:t> marketing</a:t>
            </a:r>
            <a:endParaRPr lang="en-GB" sz="4400" b="1" dirty="0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194F62F0-5BE1-4B54-9239-A16CC7CDCD56}"/>
              </a:ext>
            </a:extLst>
          </p:cNvPr>
          <p:cNvCxnSpPr/>
          <p:nvPr/>
        </p:nvCxnSpPr>
        <p:spPr>
          <a:xfrm>
            <a:off x="-1" y="1451395"/>
            <a:ext cx="12192000" cy="0"/>
          </a:xfrm>
          <a:prstGeom prst="line">
            <a:avLst/>
          </a:prstGeom>
          <a:ln w="222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FEC6BDD5-28AC-48B6-91B7-4CF0DB5106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95" y="5856740"/>
            <a:ext cx="1795401" cy="979825"/>
          </a:xfrm>
          <a:prstGeom prst="rect">
            <a:avLst/>
          </a:prstGeom>
        </p:spPr>
      </p:pic>
      <p:pic>
        <p:nvPicPr>
          <p:cNvPr id="10" name="Picture 9" descr="A picture containing text, indoor, office&#10;&#10;Description automatically generated">
            <a:extLst>
              <a:ext uri="{FF2B5EF4-FFF2-40B4-BE49-F238E27FC236}">
                <a16:creationId xmlns:a16="http://schemas.microsoft.com/office/drawing/2014/main" id="{22B6210B-C948-43E4-89D1-4C8CAAFD7EE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2056" y="5862197"/>
            <a:ext cx="5529943" cy="1004304"/>
          </a:xfrm>
          <a:prstGeom prst="rect">
            <a:avLst/>
          </a:prstGeom>
        </p:spPr>
      </p:pic>
      <p:pic>
        <p:nvPicPr>
          <p:cNvPr id="22" name="Picture 21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D63C6D97-58AB-4EE1-8D12-708E69ACE33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2100" y="5867171"/>
            <a:ext cx="4852852" cy="99435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B953499-A256-4749-B423-9A70FEA908AE}"/>
              </a:ext>
            </a:extLst>
          </p:cNvPr>
          <p:cNvSpPr txBox="1"/>
          <p:nvPr/>
        </p:nvSpPr>
        <p:spPr>
          <a:xfrm>
            <a:off x="838200" y="1728010"/>
            <a:ext cx="10785065" cy="363509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742950" lvl="0" indent="-742950" fontAlgn="base">
              <a:lnSpc>
                <a:spcPct val="130000"/>
              </a:lnSpc>
              <a:buFont typeface="+mj-lt"/>
              <a:buAutoNum type="arabicPeriod"/>
            </a:pPr>
            <a:r>
              <a:rPr lang="fr-FR" sz="3600" dirty="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Transformer l’image du bridge pour la rendre plus attrayante pour un public plus large.</a:t>
            </a:r>
            <a:endParaRPr lang="en-US" sz="2800" dirty="0">
              <a:solidFill>
                <a:schemeClr val="bg1"/>
              </a:solidFill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742950" lvl="0" indent="-742950" fontAlgn="base">
              <a:lnSpc>
                <a:spcPct val="130000"/>
              </a:lnSpc>
              <a:buFont typeface="+mj-lt"/>
              <a:buAutoNum type="arabicPeriod"/>
            </a:pPr>
            <a:r>
              <a:rPr lang="fr-FR" sz="3600" dirty="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Utiliser les résultats de recherche existants pour développer des moyens qui donneraient une autre vue du bridge.</a:t>
            </a:r>
            <a:endParaRPr lang="en-GB" sz="3600" dirty="0">
              <a:solidFill>
                <a:schemeClr val="bg1"/>
              </a:solidFill>
              <a:effectLst/>
            </a:endParaRPr>
          </a:p>
        </p:txBody>
      </p:sp>
      <p:pic>
        <p:nvPicPr>
          <p:cNvPr id="3" name="Picture 2" descr="Shape&#10;&#10;Description automatically generated">
            <a:extLst>
              <a:ext uri="{FF2B5EF4-FFF2-40B4-BE49-F238E27FC236}">
                <a16:creationId xmlns:a16="http://schemas.microsoft.com/office/drawing/2014/main" id="{10A1DD23-73FE-16B8-FBF6-087C77C0B50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9506" y="-101986"/>
            <a:ext cx="1652494" cy="1553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76522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63000">
              <a:srgbClr val="FFFFFF">
                <a:lumMod val="67000"/>
                <a:lumOff val="33000"/>
              </a:srgbClr>
            </a:gs>
            <a:gs pos="0">
              <a:schemeClr val="bg1">
                <a:alpha val="0"/>
              </a:schemeClr>
            </a:gs>
            <a:gs pos="100000">
              <a:schemeClr val="bg1">
                <a:alpha val="0"/>
              </a:schemeClr>
            </a:gs>
          </a:gsLst>
          <a:lin ang="108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1C8C81-D4FC-4717-BBF0-C81878EF7E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 descr="Shape&#10;&#10;Description automatically generated">
            <a:extLst>
              <a:ext uri="{FF2B5EF4-FFF2-40B4-BE49-F238E27FC236}">
                <a16:creationId xmlns:a16="http://schemas.microsoft.com/office/drawing/2014/main" id="{22DCA964-3D0B-4F72-BF46-1E0DD65DD8A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5260" y="-81481"/>
            <a:ext cx="12336855" cy="6939481"/>
          </a:xfrm>
          <a:gradFill flip="none" rotWithShape="1">
            <a:gsLst>
              <a:gs pos="45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0" scaled="1"/>
            <a:tileRect/>
          </a:gradFill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D33477A-5C14-4462-B32A-F348CCB2E8B2}"/>
              </a:ext>
            </a:extLst>
          </p:cNvPr>
          <p:cNvSpPr txBox="1"/>
          <p:nvPr/>
        </p:nvSpPr>
        <p:spPr>
          <a:xfrm>
            <a:off x="91621" y="252580"/>
            <a:ext cx="11423737" cy="707886"/>
          </a:xfrm>
          <a:prstGeom prst="rect">
            <a:avLst/>
          </a:prstGeom>
          <a:noFill/>
          <a:ln w="22225">
            <a:noFill/>
          </a:ln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fr-FR" sz="4000" dirty="0">
                <a:solidFill>
                  <a:prstClr val="white"/>
                </a:solidFill>
              </a:rPr>
              <a:t>Des moyens qui s’appuient sur le factuel</a:t>
            </a:r>
            <a:endParaRPr kumimoji="0" lang="en-GB" sz="32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194F62F0-5BE1-4B54-9239-A16CC7CDCD56}"/>
              </a:ext>
            </a:extLst>
          </p:cNvPr>
          <p:cNvCxnSpPr/>
          <p:nvPr/>
        </p:nvCxnSpPr>
        <p:spPr>
          <a:xfrm>
            <a:off x="-52833" y="1183769"/>
            <a:ext cx="12192000" cy="0"/>
          </a:xfrm>
          <a:prstGeom prst="line">
            <a:avLst/>
          </a:prstGeom>
          <a:ln w="222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FEC6BDD5-28AC-48B6-91B7-4CF0DB51068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6194" y="5895857"/>
            <a:ext cx="1795401" cy="97982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4B6D78C-9303-4E6A-BAB0-0C6991E5ECF2}"/>
              </a:ext>
            </a:extLst>
          </p:cNvPr>
          <p:cNvSpPr txBox="1"/>
          <p:nvPr/>
        </p:nvSpPr>
        <p:spPr>
          <a:xfrm>
            <a:off x="297077" y="5949521"/>
            <a:ext cx="83182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chemeClr val="accent6"/>
                </a:solidFill>
              </a:rPr>
              <a:t>See Bridge: A MindSport for All Resources webpage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FA16822-6B95-E703-A914-E179F066ECFD}"/>
              </a:ext>
            </a:extLst>
          </p:cNvPr>
          <p:cNvSpPr txBox="1"/>
          <p:nvPr/>
        </p:nvSpPr>
        <p:spPr>
          <a:xfrm>
            <a:off x="93209" y="1364722"/>
            <a:ext cx="1195248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GB" sz="2800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Animation : Les a</a:t>
            </a:r>
            <a:r>
              <a:rPr lang="en-GB" sz="2800" dirty="0" err="1">
                <a:solidFill>
                  <a:schemeClr val="accent6">
                    <a:lumMod val="20000"/>
                    <a:lumOff val="80000"/>
                  </a:schemeClr>
                </a:solidFill>
              </a:rPr>
              <a:t>vantages</a:t>
            </a:r>
            <a:r>
              <a:rPr lang="en-GB" sz="2800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 du bridge	</a:t>
            </a:r>
            <a:r>
              <a:rPr lang="fr-FR" sz="2800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Vidéo: Qu’est-ce qui rend le Bridge brillant?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20000"/>
                  <a:lumOff val="80000"/>
                </a:scheme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 descr="A group of people playing cards&#10;&#10;Description automatically generated">
            <a:extLst>
              <a:ext uri="{FF2B5EF4-FFF2-40B4-BE49-F238E27FC236}">
                <a16:creationId xmlns:a16="http://schemas.microsoft.com/office/drawing/2014/main" id="{4CE3B6CA-A378-6387-5067-A65729014FA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03032"/>
            <a:ext cx="5701302" cy="3429000"/>
          </a:xfrm>
          <a:prstGeom prst="rect">
            <a:avLst/>
          </a:prstGeom>
        </p:spPr>
      </p:pic>
      <p:pic>
        <p:nvPicPr>
          <p:cNvPr id="12" name="Picture 11" descr="A person laughing at a table with a person in a suit&#10;&#10;Description automatically generated">
            <a:extLst>
              <a:ext uri="{FF2B5EF4-FFF2-40B4-BE49-F238E27FC236}">
                <a16:creationId xmlns:a16="http://schemas.microsoft.com/office/drawing/2014/main" id="{3CC6646D-4A1F-998C-3384-3F688974395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0205" y="2124479"/>
            <a:ext cx="6055490" cy="3388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51478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76F3A6-DCAD-4AC3-8BA7-ACD7F32331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9258" y="598516"/>
            <a:ext cx="6391797" cy="4887883"/>
          </a:xfrm>
        </p:spPr>
        <p:txBody>
          <a:bodyPr>
            <a:normAutofit fontScale="77500" lnSpcReduction="20000"/>
          </a:bodyPr>
          <a:lstStyle/>
          <a:p>
            <a:pPr marL="0" indent="0">
              <a:spcAft>
                <a:spcPts val="1200"/>
              </a:spcAft>
              <a:buNone/>
            </a:pPr>
            <a:r>
              <a:rPr lang="en-GB" sz="4700" b="1" dirty="0">
                <a:latin typeface="+mn-lt"/>
              </a:rPr>
              <a:t>Pour les clubs</a:t>
            </a:r>
          </a:p>
          <a:p>
            <a:pPr marL="742950" lvl="0" indent="-742950" fontAlgn="base">
              <a:lnSpc>
                <a:spcPct val="150000"/>
              </a:lnSpc>
              <a:buAutoNum type="arabicPeriod" startAt="3"/>
            </a:pPr>
            <a:r>
              <a:rPr lang="fr-FR" dirty="0">
                <a:solidFill>
                  <a:schemeClr val="accent6">
                    <a:lumMod val="75000"/>
                  </a:schemeClr>
                </a:solidFill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Assurez-vous de réserver un accueil chaleureux aux nouveaux joueurs</a:t>
            </a:r>
            <a:r>
              <a:rPr lang="en-US" sz="4000" dirty="0">
                <a:solidFill>
                  <a:schemeClr val="accent6">
                    <a:lumMod val="75000"/>
                  </a:schemeClr>
                </a:solidFill>
                <a:effectLst/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. </a:t>
            </a:r>
            <a:endParaRPr lang="en-US" sz="1900" dirty="0">
              <a:solidFill>
                <a:schemeClr val="accent6">
                  <a:lumMod val="75000"/>
                </a:schemeClr>
              </a:solidFill>
              <a:effectLst/>
              <a:latin typeface="+mn-lt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742950" lvl="0" indent="-742950" fontAlgn="base">
              <a:lnSpc>
                <a:spcPct val="150000"/>
              </a:lnSpc>
              <a:buAutoNum type="arabicPeriod" startAt="3"/>
            </a:pPr>
            <a:r>
              <a:rPr lang="fr-FR" dirty="0">
                <a:solidFill>
                  <a:schemeClr val="accent6">
                    <a:lumMod val="75000"/>
                  </a:schemeClr>
                </a:solidFill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Trouver un équilibre entre les besoins des socialisateurs et des compétiteurs.</a:t>
            </a:r>
            <a:endParaRPr lang="en-GB" dirty="0">
              <a:solidFill>
                <a:schemeClr val="accent6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3F6B8A1-BC52-4B73-9E14-CEA46CC7B252}"/>
              </a:ext>
            </a:extLst>
          </p:cNvPr>
          <p:cNvSpPr txBox="1"/>
          <p:nvPr/>
        </p:nvSpPr>
        <p:spPr>
          <a:xfrm>
            <a:off x="576006" y="6013061"/>
            <a:ext cx="7946892" cy="5740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defTabSz="1219108">
              <a:lnSpc>
                <a:spcPts val="3600"/>
              </a:lnSpc>
              <a:spcAft>
                <a:spcPts val="800"/>
              </a:spcAft>
              <a:defRPr/>
            </a:pPr>
            <a:r>
              <a:rPr lang="en-GB" sz="4000" dirty="0" err="1">
                <a:solidFill>
                  <a:srgbClr val="76BD22"/>
                </a:solidFill>
                <a:latin typeface="FS Maja" panose="02000503050000020004" pitchFamily="2" charset="77"/>
              </a:rPr>
              <a:t>Recommandations</a:t>
            </a:r>
            <a:r>
              <a:rPr lang="en-GB" sz="4000" dirty="0">
                <a:solidFill>
                  <a:srgbClr val="76BD22"/>
                </a:solidFill>
                <a:latin typeface="FS Maja" panose="02000503050000020004" pitchFamily="2" charset="77"/>
              </a:rPr>
              <a:t> (suite)</a:t>
            </a: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srgbClr val="76BD22"/>
              </a:solidFill>
              <a:effectLst/>
              <a:uLnTx/>
              <a:uFillTx/>
              <a:latin typeface="FS Maja" panose="02000503050000020004" pitchFamily="2" charset="77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FD3A707-B40B-EB02-E713-7F680F8E8D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91056" y="825521"/>
            <a:ext cx="5628558" cy="4230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232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63000">
              <a:srgbClr val="FFFFFF">
                <a:lumMod val="67000"/>
                <a:lumOff val="33000"/>
              </a:srgbClr>
            </a:gs>
            <a:gs pos="0">
              <a:schemeClr val="bg1">
                <a:alpha val="0"/>
              </a:schemeClr>
            </a:gs>
            <a:gs pos="100000">
              <a:schemeClr val="bg1">
                <a:alpha val="0"/>
              </a:schemeClr>
            </a:gs>
          </a:gsLst>
          <a:lin ang="108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1C8C81-D4FC-4717-BBF0-C81878EF7E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 descr="Shape&#10;&#10;Description automatically generated">
            <a:extLst>
              <a:ext uri="{FF2B5EF4-FFF2-40B4-BE49-F238E27FC236}">
                <a16:creationId xmlns:a16="http://schemas.microsoft.com/office/drawing/2014/main" id="{22DCA964-3D0B-4F72-BF46-1E0DD65DD8A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gradFill flip="none" rotWithShape="1">
            <a:gsLst>
              <a:gs pos="45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0" scaled="1"/>
            <a:tileRect/>
          </a:gradFill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D33477A-5C14-4462-B32A-F348CCB2E8B2}"/>
              </a:ext>
            </a:extLst>
          </p:cNvPr>
          <p:cNvSpPr txBox="1"/>
          <p:nvPr/>
        </p:nvSpPr>
        <p:spPr>
          <a:xfrm>
            <a:off x="-569344" y="122792"/>
            <a:ext cx="11678195" cy="1046440"/>
          </a:xfrm>
          <a:prstGeom prst="rect">
            <a:avLst/>
          </a:prstGeom>
          <a:noFill/>
          <a:ln w="22225">
            <a:noFill/>
          </a:ln>
        </p:spPr>
        <p:txBody>
          <a:bodyPr wrap="square" rtlCol="0">
            <a:spAutoFit/>
          </a:bodyPr>
          <a:lstStyle/>
          <a:p>
            <a:pPr algn="ctr"/>
            <a:endParaRPr lang="en-GB" dirty="0"/>
          </a:p>
          <a:p>
            <a:pPr algn="ctr"/>
            <a:r>
              <a:rPr lang="en-GB" sz="4400" dirty="0">
                <a:solidFill>
                  <a:schemeClr val="bg1"/>
                </a:solidFill>
              </a:rPr>
              <a:t>   </a:t>
            </a:r>
            <a:r>
              <a:rPr lang="fr-FR" sz="4400" b="1" dirty="0">
                <a:solidFill>
                  <a:schemeClr val="bg1"/>
                </a:solidFill>
              </a:rPr>
              <a:t>Innovations en matière de format</a:t>
            </a:r>
            <a:endParaRPr lang="en-GB" sz="4400" b="1" dirty="0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194F62F0-5BE1-4B54-9239-A16CC7CDCD56}"/>
              </a:ext>
            </a:extLst>
          </p:cNvPr>
          <p:cNvCxnSpPr/>
          <p:nvPr/>
        </p:nvCxnSpPr>
        <p:spPr>
          <a:xfrm>
            <a:off x="-1" y="1451395"/>
            <a:ext cx="12192000" cy="0"/>
          </a:xfrm>
          <a:prstGeom prst="line">
            <a:avLst/>
          </a:prstGeom>
          <a:ln w="222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FEC6BDD5-28AC-48B6-91B7-4CF0DB5106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95" y="5856740"/>
            <a:ext cx="1795401" cy="979825"/>
          </a:xfrm>
          <a:prstGeom prst="rect">
            <a:avLst/>
          </a:prstGeom>
        </p:spPr>
      </p:pic>
      <p:pic>
        <p:nvPicPr>
          <p:cNvPr id="10" name="Picture 9" descr="A picture containing text, indoor, office&#10;&#10;Description automatically generated">
            <a:extLst>
              <a:ext uri="{FF2B5EF4-FFF2-40B4-BE49-F238E27FC236}">
                <a16:creationId xmlns:a16="http://schemas.microsoft.com/office/drawing/2014/main" id="{22B6210B-C948-43E4-89D1-4C8CAAFD7EE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2056" y="5862197"/>
            <a:ext cx="5529943" cy="1004304"/>
          </a:xfrm>
          <a:prstGeom prst="rect">
            <a:avLst/>
          </a:prstGeom>
        </p:spPr>
      </p:pic>
      <p:pic>
        <p:nvPicPr>
          <p:cNvPr id="22" name="Picture 21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D63C6D97-58AB-4EE1-8D12-708E69ACE33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2100" y="5867171"/>
            <a:ext cx="4852852" cy="99435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B953499-A256-4749-B423-9A70FEA908AE}"/>
              </a:ext>
            </a:extLst>
          </p:cNvPr>
          <p:cNvSpPr txBox="1"/>
          <p:nvPr/>
        </p:nvSpPr>
        <p:spPr>
          <a:xfrm>
            <a:off x="284672" y="1792674"/>
            <a:ext cx="7789653" cy="350371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lvl="0" fontAlgn="base">
              <a:lnSpc>
                <a:spcPct val="150000"/>
              </a:lnSpc>
            </a:pPr>
            <a:r>
              <a:rPr lang="en-US" sz="3400" dirty="0">
                <a:solidFill>
                  <a:schemeClr val="bg1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5. </a:t>
            </a:r>
            <a:r>
              <a:rPr lang="fr-FR" sz="3400" dirty="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Expérimentez de nouveaux formats de jeu.</a:t>
            </a:r>
            <a:endParaRPr lang="en-US" sz="2100" dirty="0">
              <a:solidFill>
                <a:schemeClr val="bg1"/>
              </a:solidFill>
              <a:effectLst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lvl="0" fontAlgn="base">
              <a:lnSpc>
                <a:spcPct val="120000"/>
              </a:lnSpc>
            </a:pPr>
            <a:r>
              <a:rPr lang="en-US" sz="3400" dirty="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6.</a:t>
            </a:r>
            <a:r>
              <a:rPr lang="en-US" sz="3400" dirty="0">
                <a:solidFill>
                  <a:schemeClr val="bg1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fr-FR" sz="3400" dirty="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Stimuler une connaissance plus approfondie du bridge par l’utilisation  de différentes méthodes d’apprentissage.</a:t>
            </a:r>
            <a:endParaRPr lang="en-GB" sz="3400" dirty="0">
              <a:solidFill>
                <a:schemeClr val="bg1"/>
              </a:solidFill>
              <a:effectLst/>
            </a:endParaRPr>
          </a:p>
        </p:txBody>
      </p:sp>
      <p:pic>
        <p:nvPicPr>
          <p:cNvPr id="3" name="Picture 2" descr="Shape&#10;&#10;Description automatically generated">
            <a:extLst>
              <a:ext uri="{FF2B5EF4-FFF2-40B4-BE49-F238E27FC236}">
                <a16:creationId xmlns:a16="http://schemas.microsoft.com/office/drawing/2014/main" id="{10A1DD23-73FE-16B8-FBF6-087C77C0B50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9506" y="-101986"/>
            <a:ext cx="1652494" cy="155338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E241B08-3460-FEEB-7A47-69522BE7155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47898" y="2138120"/>
            <a:ext cx="4547837" cy="3031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6449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8038AE-5834-BD7F-5219-4324A81728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97" y="859861"/>
            <a:ext cx="6516073" cy="4386262"/>
          </a:xfrm>
        </p:spPr>
        <p:txBody>
          <a:bodyPr>
            <a:noAutofit/>
          </a:bodyPr>
          <a:lstStyle/>
          <a:p>
            <a:pPr algn="ctr">
              <a:lnSpc>
                <a:spcPct val="120000"/>
              </a:lnSpc>
            </a:pPr>
            <a:r>
              <a:rPr lang="fr-FR" sz="4000" dirty="0">
                <a:latin typeface="+mn-lt"/>
              </a:rPr>
              <a:t>Adapter les stratégies de recrutement et de fidélisation aux socialisateurs, aux compétiteurs, à ceux qui apprenent seuls et aux joueurs « cérébraux » </a:t>
            </a:r>
            <a:endParaRPr lang="en-GB" sz="4000" dirty="0">
              <a:latin typeface="+mn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298BCF4-9EC7-93D3-ACB0-152A5E7A20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1531" y="1320294"/>
            <a:ext cx="5900469" cy="392582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A7CC4DB-D708-53D8-EA3F-CD011D021F50}"/>
              </a:ext>
            </a:extLst>
          </p:cNvPr>
          <p:cNvSpPr txBox="1"/>
          <p:nvPr/>
        </p:nvSpPr>
        <p:spPr>
          <a:xfrm>
            <a:off x="370028" y="5642283"/>
            <a:ext cx="8588235" cy="12157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GB" sz="2400" b="0" u="none" strike="noStrike" dirty="0">
                <a:solidFill>
                  <a:srgbClr val="006938"/>
                </a:solidFill>
                <a:effectLst/>
                <a:latin typeface="Roboto" panose="02000000000000000000" pitchFamily="2" charset="0"/>
              </a:rPr>
              <a:t>Bridging Insights Report: </a:t>
            </a:r>
          </a:p>
          <a:p>
            <a:pPr algn="l"/>
            <a:r>
              <a:rPr lang="en-GB" sz="2400" dirty="0">
                <a:solidFill>
                  <a:srgbClr val="006938"/>
                </a:solidFill>
                <a:latin typeface="Roboto" panose="02000000000000000000" pitchFamily="2" charset="0"/>
              </a:rPr>
              <a:t>Inform</a:t>
            </a:r>
            <a:r>
              <a:rPr lang="en-GB" sz="2400" b="0" u="none" strike="noStrike" dirty="0">
                <a:solidFill>
                  <a:srgbClr val="006938"/>
                </a:solidFill>
                <a:effectLst/>
                <a:latin typeface="Roboto" panose="02000000000000000000" pitchFamily="2" charset="0"/>
              </a:rPr>
              <a:t>ing a Marketing Strategy for Bridge</a:t>
            </a:r>
            <a:r>
              <a:rPr lang="en-GB" sz="2400" b="0" dirty="0">
                <a:solidFill>
                  <a:srgbClr val="006938"/>
                </a:solidFill>
                <a:effectLst/>
                <a:latin typeface="BridgeMindSport"/>
              </a:rPr>
              <a:t> </a:t>
            </a:r>
          </a:p>
          <a:p>
            <a:pPr algn="l">
              <a:spcBef>
                <a:spcPts val="800"/>
              </a:spcBef>
            </a:pPr>
            <a:r>
              <a:rPr lang="en-GB" b="0" i="0" dirty="0">
                <a:solidFill>
                  <a:srgbClr val="006938"/>
                </a:solidFill>
                <a:effectLst/>
                <a:latin typeface="Roboto" panose="02000000000000000000" pitchFamily="2" charset="0"/>
              </a:rPr>
              <a:t>Bridge2Bridge, BAMSA and SHM Productions</a:t>
            </a:r>
          </a:p>
        </p:txBody>
      </p:sp>
    </p:spTree>
    <p:extLst>
      <p:ext uri="{BB962C8B-B14F-4D97-AF65-F5344CB8AC3E}">
        <p14:creationId xmlns:p14="http://schemas.microsoft.com/office/powerpoint/2010/main" val="11564385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76F3A6-DCAD-4AC3-8BA7-ACD7F32331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42746" y="1028976"/>
            <a:ext cx="6757988" cy="1399900"/>
          </a:xfrm>
        </p:spPr>
        <p:txBody>
          <a:bodyPr>
            <a:noAutofit/>
          </a:bodyPr>
          <a:lstStyle/>
          <a:p>
            <a:pPr marL="0" indent="0" algn="ctr">
              <a:lnSpc>
                <a:spcPct val="130000"/>
              </a:lnSpc>
              <a:spcBef>
                <a:spcPts val="0"/>
              </a:spcBef>
              <a:buNone/>
            </a:pPr>
            <a:r>
              <a:rPr lang="en-GB" sz="3000" b="1" kern="0" dirty="0">
                <a:solidFill>
                  <a:schemeClr val="accent1">
                    <a:lumMod val="75000"/>
                  </a:schemeClr>
                </a:solidFill>
                <a:latin typeface="Calibri" panose="020F0502020204030204"/>
              </a:rPr>
              <a:t>Formation du compétiteur :</a:t>
            </a:r>
          </a:p>
          <a:p>
            <a:pPr marL="0" indent="0" algn="ctr">
              <a:lnSpc>
                <a:spcPct val="130000"/>
              </a:lnSpc>
              <a:spcBef>
                <a:spcPts val="0"/>
              </a:spcBef>
              <a:buNone/>
            </a:pPr>
            <a:r>
              <a:rPr lang="fr-FR" sz="3000" kern="0" dirty="0">
                <a:solidFill>
                  <a:schemeClr val="accent6">
                    <a:lumMod val="50000"/>
                  </a:schemeClr>
                </a:solidFill>
                <a:latin typeface="Calibri" panose="020F0502020204030204"/>
              </a:rPr>
              <a:t>Projet de développement et de coaching</a:t>
            </a:r>
            <a:endParaRPr lang="en-GB" sz="2400" b="0" i="0" dirty="0">
              <a:solidFill>
                <a:srgbClr val="3A3C39"/>
              </a:solidFill>
              <a:effectLst/>
              <a:latin typeface="+mn-l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3F6B8A1-BC52-4B73-9E14-CEA46CC7B252}"/>
              </a:ext>
            </a:extLst>
          </p:cNvPr>
          <p:cNvSpPr txBox="1"/>
          <p:nvPr/>
        </p:nvSpPr>
        <p:spPr>
          <a:xfrm>
            <a:off x="120770" y="5997873"/>
            <a:ext cx="975914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8DBA3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bridgemindsport.org/home/research/bridging-organisations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D20A46B-AA9F-36CD-95DC-8B7923FA35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79910" y="0"/>
            <a:ext cx="2312089" cy="129857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D09FA90-B31C-A728-FCCE-5D01016172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27073" y="-6096"/>
            <a:ext cx="4852837" cy="99983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E797D77-64FE-2E97-8C1E-61B26363089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452686" y="-18185"/>
            <a:ext cx="5529551" cy="100592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927F55A-D88D-2647-DBA9-C01991DAEDCA}"/>
              </a:ext>
            </a:extLst>
          </p:cNvPr>
          <p:cNvSpPr txBox="1"/>
          <p:nvPr/>
        </p:nvSpPr>
        <p:spPr>
          <a:xfrm>
            <a:off x="447675" y="2656801"/>
            <a:ext cx="2376595" cy="2590453"/>
          </a:xfrm>
          <a:prstGeom prst="rect">
            <a:avLst/>
          </a:prstGeom>
          <a:noFill/>
          <a:ln w="19050">
            <a:solidFill>
              <a:schemeClr val="accent1"/>
            </a:solidFill>
          </a:ln>
          <a:effectLst>
            <a:glow rad="38100">
              <a:schemeClr val="accent1"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800"/>
              </a:spcAft>
            </a:pPr>
            <a:r>
              <a:rPr lang="en-GB" sz="2400" b="1" dirty="0">
                <a:solidFill>
                  <a:schemeClr val="tx2"/>
                </a:solidFill>
              </a:rPr>
              <a:t>Training and Development: </a:t>
            </a:r>
          </a:p>
          <a:p>
            <a:pPr>
              <a:spcBef>
                <a:spcPts val="600"/>
              </a:spcBef>
              <a:spcAft>
                <a:spcPts val="800"/>
              </a:spcAft>
            </a:pPr>
            <a:r>
              <a:rPr lang="en-GB" sz="2400" dirty="0">
                <a:solidFill>
                  <a:schemeClr val="tx2"/>
                </a:solidFill>
              </a:rPr>
              <a:t>NBO Implications for Practice</a:t>
            </a:r>
          </a:p>
          <a:p>
            <a:r>
              <a:rPr lang="en-GB" sz="2400" dirty="0"/>
              <a:t>Executive Summary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A6C6735-4815-6C59-18E5-540B46D2EB70}"/>
              </a:ext>
            </a:extLst>
          </p:cNvPr>
          <p:cNvSpPr txBox="1"/>
          <p:nvPr/>
        </p:nvSpPr>
        <p:spPr>
          <a:xfrm>
            <a:off x="3333482" y="2656801"/>
            <a:ext cx="2376595" cy="2131353"/>
          </a:xfrm>
          <a:prstGeom prst="rect">
            <a:avLst/>
          </a:prstGeom>
          <a:noFill/>
          <a:ln w="19050">
            <a:solidFill>
              <a:schemeClr val="accent1"/>
            </a:solidFill>
          </a:ln>
          <a:effectLst>
            <a:glow rad="38100">
              <a:schemeClr val="accent1"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chemeClr val="tx2"/>
                </a:solidFill>
              </a:rPr>
              <a:t>NPCs, Coaches &amp; Development: </a:t>
            </a:r>
          </a:p>
          <a:p>
            <a:pPr>
              <a:spcBef>
                <a:spcPts val="600"/>
              </a:spcBef>
            </a:pPr>
            <a:r>
              <a:rPr lang="en-GB" sz="2400" dirty="0">
                <a:solidFill>
                  <a:schemeClr val="tx2"/>
                </a:solidFill>
              </a:rPr>
              <a:t>Top Player Perspectives</a:t>
            </a:r>
            <a:endParaRPr lang="en-GB" sz="2400" dirty="0"/>
          </a:p>
          <a:p>
            <a:pPr>
              <a:spcBef>
                <a:spcPts val="900"/>
              </a:spcBef>
            </a:pPr>
            <a:r>
              <a:rPr lang="en-GB" sz="2400" dirty="0"/>
              <a:t>BAMSA Report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6848862-07A8-6E8E-D1D7-43F0750DF89D}"/>
              </a:ext>
            </a:extLst>
          </p:cNvPr>
          <p:cNvSpPr txBox="1"/>
          <p:nvPr/>
        </p:nvSpPr>
        <p:spPr>
          <a:xfrm>
            <a:off x="6258799" y="2647730"/>
            <a:ext cx="2468402" cy="2500685"/>
          </a:xfrm>
          <a:prstGeom prst="rect">
            <a:avLst/>
          </a:prstGeom>
          <a:noFill/>
          <a:ln w="19050">
            <a:solidFill>
              <a:schemeClr val="accent1"/>
            </a:solidFill>
          </a:ln>
          <a:effectLst>
            <a:glow rad="38100">
              <a:schemeClr val="accent1"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chemeClr val="tx2"/>
                </a:solidFill>
              </a:rPr>
              <a:t>Bridge Training &amp; Development: </a:t>
            </a:r>
          </a:p>
          <a:p>
            <a:pPr>
              <a:spcBef>
                <a:spcPts val="600"/>
              </a:spcBef>
            </a:pPr>
            <a:r>
              <a:rPr lang="en-GB" sz="2400" dirty="0">
                <a:solidFill>
                  <a:schemeClr val="tx2"/>
                </a:solidFill>
              </a:rPr>
              <a:t>Player Perspectives</a:t>
            </a:r>
          </a:p>
          <a:p>
            <a:pPr>
              <a:spcBef>
                <a:spcPts val="900"/>
              </a:spcBef>
            </a:pPr>
            <a:r>
              <a:rPr lang="en-GB" sz="2400" dirty="0"/>
              <a:t>BAMSA/SBU Report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C443C7C-41A5-B42A-3E59-97CFFB0D51C5}"/>
              </a:ext>
            </a:extLst>
          </p:cNvPr>
          <p:cNvSpPr txBox="1"/>
          <p:nvPr/>
        </p:nvSpPr>
        <p:spPr>
          <a:xfrm>
            <a:off x="9275923" y="2647731"/>
            <a:ext cx="2468402" cy="2500685"/>
          </a:xfrm>
          <a:prstGeom prst="rect">
            <a:avLst/>
          </a:prstGeom>
          <a:noFill/>
          <a:ln w="19050">
            <a:solidFill>
              <a:schemeClr val="accent1"/>
            </a:solidFill>
          </a:ln>
          <a:effectLst>
            <a:glow rad="38100">
              <a:schemeClr val="accent1"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chemeClr val="tx2"/>
                </a:solidFill>
              </a:rPr>
              <a:t>Training, Support &amp; Development in Bridge: </a:t>
            </a:r>
          </a:p>
          <a:p>
            <a:pPr>
              <a:spcBef>
                <a:spcPts val="600"/>
              </a:spcBef>
            </a:pPr>
            <a:r>
              <a:rPr lang="en-GB" sz="2400" dirty="0">
                <a:solidFill>
                  <a:schemeClr val="tx2"/>
                </a:solidFill>
              </a:rPr>
              <a:t>England Case Study</a:t>
            </a:r>
          </a:p>
          <a:p>
            <a:pPr>
              <a:spcBef>
                <a:spcPts val="900"/>
              </a:spcBef>
            </a:pPr>
            <a:r>
              <a:rPr lang="en-GB" sz="2400" dirty="0"/>
              <a:t>BAMSA Report</a:t>
            </a:r>
          </a:p>
        </p:txBody>
      </p:sp>
    </p:spTree>
    <p:extLst>
      <p:ext uri="{BB962C8B-B14F-4D97-AF65-F5344CB8AC3E}">
        <p14:creationId xmlns:p14="http://schemas.microsoft.com/office/powerpoint/2010/main" val="3909576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76F3A6-DCAD-4AC3-8BA7-ACD7F32331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27245" y="646759"/>
            <a:ext cx="4561398" cy="4684222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3200" b="1" dirty="0" err="1">
                <a:solidFill>
                  <a:schemeClr val="accent6">
                    <a:lumMod val="50000"/>
                  </a:schemeClr>
                </a:solidFill>
                <a:latin typeface="+mn-lt"/>
              </a:rPr>
              <a:t>Rôle</a:t>
            </a:r>
            <a:r>
              <a:rPr lang="en-GB" sz="3200" b="1" dirty="0">
                <a:solidFill>
                  <a:schemeClr val="accent6">
                    <a:lumMod val="50000"/>
                  </a:schemeClr>
                </a:solidFill>
                <a:latin typeface="+mn-lt"/>
              </a:rPr>
              <a:t> de </a:t>
            </a:r>
            <a:r>
              <a:rPr lang="en-GB" sz="3200" b="1" dirty="0" err="1">
                <a:solidFill>
                  <a:schemeClr val="accent6">
                    <a:lumMod val="50000"/>
                  </a:schemeClr>
                </a:solidFill>
                <a:latin typeface="+mn-lt"/>
              </a:rPr>
              <a:t>l’entraîneur</a:t>
            </a:r>
            <a:r>
              <a:rPr lang="en-GB" sz="3200" b="1" dirty="0">
                <a:solidFill>
                  <a:schemeClr val="accent6">
                    <a:lumMod val="50000"/>
                  </a:schemeClr>
                </a:solidFill>
                <a:latin typeface="+mn-lt"/>
              </a:rPr>
              <a:t> :</a:t>
            </a:r>
            <a:endParaRPr lang="en-GB" sz="3200" dirty="0">
              <a:solidFill>
                <a:schemeClr val="accent6">
                  <a:lumMod val="50000"/>
                </a:schemeClr>
              </a:solidFill>
              <a:latin typeface="+mn-lt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fr-FR" sz="3200" dirty="0">
                <a:solidFill>
                  <a:schemeClr val="accent6">
                    <a:lumMod val="50000"/>
                  </a:schemeClr>
                </a:solidFill>
                <a:latin typeface="+mn-lt"/>
              </a:rPr>
              <a:t>Talents de communication
Gestion d’équipe
Médiation
Savoir-faire de bridge
Préparation
Tactique
Défis et bénéfices</a:t>
            </a:r>
            <a:endParaRPr lang="en-GB" sz="3200" b="0" i="1" u="none" strike="noStrike" dirty="0">
              <a:solidFill>
                <a:schemeClr val="accent6">
                  <a:lumMod val="50000"/>
                </a:schemeClr>
              </a:solidFill>
              <a:effectLst/>
              <a:latin typeface="+mn-lt"/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3F6B8A1-BC52-4B73-9E14-CEA46CC7B252}"/>
              </a:ext>
            </a:extLst>
          </p:cNvPr>
          <p:cNvSpPr txBox="1"/>
          <p:nvPr/>
        </p:nvSpPr>
        <p:spPr>
          <a:xfrm>
            <a:off x="320795" y="5888075"/>
            <a:ext cx="975914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sz="2800" b="1" kern="0" dirty="0">
                <a:solidFill>
                  <a:srgbClr val="8DBA37"/>
                </a:solidFill>
                <a:latin typeface="Calibri" panose="020F0502020204030204"/>
              </a:rPr>
              <a:t>    </a:t>
            </a:r>
            <a:r>
              <a:rPr lang="en-GB" sz="3600" b="1" kern="0" dirty="0">
                <a:solidFill>
                  <a:srgbClr val="8DBA37"/>
                </a:solidFill>
                <a:latin typeface="Calibri" panose="020F0502020204030204"/>
              </a:rPr>
              <a:t>B</a:t>
            </a:r>
            <a:r>
              <a:rPr kumimoji="0" lang="en-GB" sz="3600" b="1" i="0" u="none" strike="noStrike" kern="0" cap="none" spc="0" normalizeH="0" baseline="0" noProof="0" dirty="0">
                <a:ln>
                  <a:noFill/>
                </a:ln>
                <a:solidFill>
                  <a:srgbClr val="8DBA37"/>
                </a:solidFill>
                <a:effectLst/>
                <a:uLnTx/>
                <a:uFillTx/>
                <a:latin typeface="Calibri" panose="020F0502020204030204"/>
              </a:rPr>
              <a:t>ridging</a:t>
            </a:r>
            <a:r>
              <a:rPr kumimoji="0" lang="en-GB" sz="3600" b="1" i="0" u="none" strike="noStrike" kern="0" cap="none" spc="0" normalizeH="0" noProof="0" dirty="0">
                <a:ln>
                  <a:noFill/>
                </a:ln>
                <a:solidFill>
                  <a:srgbClr val="8DBA37"/>
                </a:solidFill>
                <a:effectLst/>
                <a:uLnTx/>
                <a:uFillTx/>
                <a:latin typeface="Calibri" panose="020F0502020204030204"/>
              </a:rPr>
              <a:t> O</a:t>
            </a:r>
            <a:r>
              <a:rPr kumimoji="0" lang="en-GB" sz="3600" b="1" i="0" u="none" strike="noStrike" kern="0" cap="none" spc="0" normalizeH="0" baseline="0" noProof="0" dirty="0">
                <a:ln>
                  <a:noFill/>
                </a:ln>
                <a:solidFill>
                  <a:srgbClr val="8DBA37"/>
                </a:solidFill>
                <a:effectLst/>
                <a:uLnTx/>
                <a:uFillTx/>
                <a:latin typeface="Calibri" panose="020F0502020204030204"/>
              </a:rPr>
              <a:t>rganisations</a:t>
            </a:r>
          </a:p>
        </p:txBody>
      </p:sp>
      <p:pic>
        <p:nvPicPr>
          <p:cNvPr id="7" name="Picture 6" descr="A person wearing glasses and a white shirt&#10;&#10;Description automatically generated">
            <a:extLst>
              <a:ext uri="{FF2B5EF4-FFF2-40B4-BE49-F238E27FC236}">
                <a16:creationId xmlns:a16="http://schemas.microsoft.com/office/drawing/2014/main" id="{BB913876-C18A-DB86-7D52-BEC166A264E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582" y="622657"/>
            <a:ext cx="3286343" cy="4381791"/>
          </a:xfrm>
          <a:prstGeom prst="rect">
            <a:avLst/>
          </a:prstGeom>
        </p:spPr>
      </p:pic>
      <p:pic>
        <p:nvPicPr>
          <p:cNvPr id="10" name="Picture 9" descr="A person playing cards on a table&#10;&#10;Description automatically generated">
            <a:extLst>
              <a:ext uri="{FF2B5EF4-FFF2-40B4-BE49-F238E27FC236}">
                <a16:creationId xmlns:a16="http://schemas.microsoft.com/office/drawing/2014/main" id="{A9F42E44-424B-76BF-6AD4-E6472B894C7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3963" y="646759"/>
            <a:ext cx="2914650" cy="4371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635451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63000">
              <a:srgbClr val="FFFFFF">
                <a:lumMod val="67000"/>
                <a:lumOff val="33000"/>
              </a:srgbClr>
            </a:gs>
            <a:gs pos="0">
              <a:schemeClr val="bg1">
                <a:alpha val="0"/>
              </a:schemeClr>
            </a:gs>
            <a:gs pos="100000">
              <a:schemeClr val="bg1">
                <a:alpha val="0"/>
              </a:schemeClr>
            </a:gs>
          </a:gsLst>
          <a:lin ang="108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1C8C81-D4FC-4717-BBF0-C81878EF7E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 descr="Shape&#10;&#10;Description automatically generated">
            <a:extLst>
              <a:ext uri="{FF2B5EF4-FFF2-40B4-BE49-F238E27FC236}">
                <a16:creationId xmlns:a16="http://schemas.microsoft.com/office/drawing/2014/main" id="{22DCA964-3D0B-4F72-BF46-1E0DD65DD8A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428" y="12271"/>
            <a:ext cx="12336855" cy="6939481"/>
          </a:xfrm>
          <a:gradFill flip="none" rotWithShape="1">
            <a:gsLst>
              <a:gs pos="45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0" scaled="1"/>
            <a:tileRect/>
          </a:gradFill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D33477A-5C14-4462-B32A-F348CCB2E8B2}"/>
              </a:ext>
            </a:extLst>
          </p:cNvPr>
          <p:cNvSpPr txBox="1"/>
          <p:nvPr/>
        </p:nvSpPr>
        <p:spPr>
          <a:xfrm>
            <a:off x="-576378" y="346895"/>
            <a:ext cx="8043862" cy="584775"/>
          </a:xfrm>
          <a:prstGeom prst="rect">
            <a:avLst/>
          </a:prstGeom>
          <a:noFill/>
          <a:ln w="22225"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Bridge: A MindSport for All 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Update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194F62F0-5BE1-4B54-9239-A16CC7CDCD56}"/>
              </a:ext>
            </a:extLst>
          </p:cNvPr>
          <p:cNvCxnSpPr/>
          <p:nvPr/>
        </p:nvCxnSpPr>
        <p:spPr>
          <a:xfrm>
            <a:off x="-52833" y="1183769"/>
            <a:ext cx="12192000" cy="0"/>
          </a:xfrm>
          <a:prstGeom prst="line">
            <a:avLst/>
          </a:prstGeom>
          <a:ln w="222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FEC6BDD5-28AC-48B6-91B7-4CF0DB51068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6599" y="90570"/>
            <a:ext cx="1795401" cy="97982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CF5AE1A-CEDA-D6DD-11F1-5AC1CBD1302F}"/>
              </a:ext>
            </a:extLst>
          </p:cNvPr>
          <p:cNvSpPr txBox="1"/>
          <p:nvPr/>
        </p:nvSpPr>
        <p:spPr>
          <a:xfrm>
            <a:off x="1557360" y="1506440"/>
            <a:ext cx="1034410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n-GB" sz="2800" b="1" kern="0" dirty="0">
                <a:solidFill>
                  <a:srgbClr val="8DBA37"/>
                </a:solidFill>
              </a:rPr>
              <a:t>Publications </a:t>
            </a:r>
            <a:r>
              <a:rPr lang="en-GB" sz="2800" b="1" kern="0" dirty="0" err="1">
                <a:solidFill>
                  <a:srgbClr val="8DBA37"/>
                </a:solidFill>
              </a:rPr>
              <a:t>récentes</a:t>
            </a:r>
            <a:endParaRPr kumimoji="0" lang="en-GB" sz="2800" b="1" i="0" u="none" strike="noStrike" kern="0" cap="none" spc="0" normalizeH="0" baseline="0" noProof="0" dirty="0">
              <a:ln>
                <a:noFill/>
              </a:ln>
              <a:solidFill>
                <a:srgbClr val="8DBA37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FEB40CF-9A27-AE73-86C3-4B390AAC5F1D}"/>
              </a:ext>
            </a:extLst>
          </p:cNvPr>
          <p:cNvSpPr txBox="1"/>
          <p:nvPr/>
        </p:nvSpPr>
        <p:spPr>
          <a:xfrm>
            <a:off x="311092" y="5450864"/>
            <a:ext cx="6488493" cy="865173"/>
          </a:xfrm>
          <a:prstGeom prst="rect">
            <a:avLst/>
          </a:prstGeom>
          <a:noFill/>
          <a:ln w="25400">
            <a:solidFill>
              <a:schemeClr val="accent6"/>
            </a:solidFill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Calibri" panose="020F0502020204030204" pitchFamily="34" charset="0"/>
                <a:cs typeface="+mn-cs"/>
              </a:rPr>
              <a:t>Playing with Emotions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Calibri" panose="020F0502020204030204" pitchFamily="34" charset="0"/>
                <a:cs typeface="+mn-cs"/>
              </a:rPr>
              <a:t>: Emotional Complexity in the Social World of Elite Tournament Bridge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Graphic 9" descr="An open book">
            <a:extLst>
              <a:ext uri="{FF2B5EF4-FFF2-40B4-BE49-F238E27FC236}">
                <a16:creationId xmlns:a16="http://schemas.microsoft.com/office/drawing/2014/main" id="{E540F318-B200-D898-F6B8-482B4D2DC0D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603948" y="1322494"/>
            <a:ext cx="6079579" cy="607957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22DEC90-F653-8C89-893F-CFB3321FC1A0}"/>
              </a:ext>
            </a:extLst>
          </p:cNvPr>
          <p:cNvSpPr txBox="1"/>
          <p:nvPr/>
        </p:nvSpPr>
        <p:spPr>
          <a:xfrm>
            <a:off x="7467484" y="3429000"/>
            <a:ext cx="1848825" cy="16927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600" b="1" dirty="0">
                <a:solidFill>
                  <a:schemeClr val="accent6">
                    <a:lumMod val="50000"/>
                  </a:schemeClr>
                </a:solidFill>
              </a:rPr>
              <a:t>Strategies of </a:t>
            </a:r>
            <a:r>
              <a:rPr lang="en-GB" sz="2600" b="1" dirty="0" err="1">
                <a:solidFill>
                  <a:schemeClr val="accent6">
                    <a:lumMod val="50000"/>
                  </a:schemeClr>
                </a:solidFill>
              </a:rPr>
              <a:t>Mindsport</a:t>
            </a:r>
            <a:r>
              <a:rPr lang="en-GB" sz="2600" b="1" dirty="0">
                <a:solidFill>
                  <a:schemeClr val="accent6">
                    <a:lumMod val="50000"/>
                  </a:schemeClr>
                </a:solidFill>
              </a:rPr>
              <a:t> Promotion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0EE8CAD-5641-6A45-C7DC-8E44411F9B58}"/>
              </a:ext>
            </a:extLst>
          </p:cNvPr>
          <p:cNvSpPr txBox="1"/>
          <p:nvPr/>
        </p:nvSpPr>
        <p:spPr>
          <a:xfrm rot="21071986">
            <a:off x="9555144" y="4167664"/>
            <a:ext cx="168291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000" dirty="0"/>
              <a:t>Abby McCutcheon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9AF7F71-5E87-4E5A-A790-035C27182ED2}"/>
              </a:ext>
            </a:extLst>
          </p:cNvPr>
          <p:cNvSpPr txBox="1"/>
          <p:nvPr/>
        </p:nvSpPr>
        <p:spPr>
          <a:xfrm rot="21044450">
            <a:off x="9665406" y="3134635"/>
            <a:ext cx="1495248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600" b="1" dirty="0"/>
              <a:t>Masters Thesis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10E66F7-8FF8-679C-4FF3-71A4A34A78CB}"/>
              </a:ext>
            </a:extLst>
          </p:cNvPr>
          <p:cNvSpPr txBox="1"/>
          <p:nvPr/>
        </p:nvSpPr>
        <p:spPr>
          <a:xfrm>
            <a:off x="311092" y="2519962"/>
            <a:ext cx="6418321" cy="1200329"/>
          </a:xfrm>
          <a:prstGeom prst="rect">
            <a:avLst/>
          </a:prstGeom>
          <a:noFill/>
          <a:ln w="25400">
            <a:solidFill>
              <a:schemeClr val="accent6"/>
            </a:solidFill>
          </a:ln>
        </p:spPr>
        <p:txBody>
          <a:bodyPr wrap="square">
            <a:spAutoFit/>
          </a:bodyPr>
          <a:lstStyle/>
          <a:p>
            <a:r>
              <a:rPr lang="en-GB" sz="2400" dirty="0">
                <a:solidFill>
                  <a:schemeClr val="bg1"/>
                </a:solidFill>
              </a:rPr>
              <a:t>The Physicality of </a:t>
            </a:r>
            <a:r>
              <a:rPr lang="en-GB" sz="2400" dirty="0" err="1">
                <a:solidFill>
                  <a:schemeClr val="bg1"/>
                </a:solidFill>
              </a:rPr>
              <a:t>Mindsports</a:t>
            </a:r>
            <a:r>
              <a:rPr lang="en-GB" sz="2400" dirty="0">
                <a:solidFill>
                  <a:schemeClr val="bg1"/>
                </a:solidFill>
              </a:rPr>
              <a:t> Through Elite Bridge Players’ Sensorial Experiences: </a:t>
            </a:r>
            <a:br>
              <a:rPr lang="en-GB" sz="2400" dirty="0">
                <a:solidFill>
                  <a:schemeClr val="bg1"/>
                </a:solidFill>
              </a:rPr>
            </a:br>
            <a:r>
              <a:rPr lang="en-GB" sz="2400" dirty="0">
                <a:solidFill>
                  <a:schemeClr val="bg1"/>
                </a:solidFill>
              </a:rPr>
              <a:t>Presence, Confidence, and Bodies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C9E5082-7E28-8F83-7FAD-40D21FAD31F1}"/>
              </a:ext>
            </a:extLst>
          </p:cNvPr>
          <p:cNvSpPr txBox="1"/>
          <p:nvPr/>
        </p:nvSpPr>
        <p:spPr>
          <a:xfrm>
            <a:off x="311092" y="4149646"/>
            <a:ext cx="6418321" cy="865173"/>
          </a:xfrm>
          <a:prstGeom prst="rect">
            <a:avLst/>
          </a:prstGeom>
          <a:noFill/>
          <a:ln w="25400">
            <a:solidFill>
              <a:schemeClr val="accent6"/>
            </a:solidFill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Bridging Time: Negotiating Serious Leisure in Intimate Couple Relationships</a:t>
            </a:r>
          </a:p>
        </p:txBody>
      </p:sp>
    </p:spTree>
    <p:extLst>
      <p:ext uri="{BB962C8B-B14F-4D97-AF65-F5344CB8AC3E}">
        <p14:creationId xmlns:p14="http://schemas.microsoft.com/office/powerpoint/2010/main" val="995754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  <p:bldP spid="1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135411-CFEF-4AE3-8366-A620BD9BFF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0951" y="242318"/>
            <a:ext cx="11040000" cy="1035251"/>
          </a:xfrm>
        </p:spPr>
        <p:txBody>
          <a:bodyPr/>
          <a:lstStyle/>
          <a:p>
            <a:pPr lvl="0" defTabSz="914400">
              <a:lnSpc>
                <a:spcPct val="100000"/>
              </a:lnSpc>
              <a:spcBef>
                <a:spcPts val="0"/>
              </a:spcBef>
              <a:defRPr/>
            </a:pPr>
            <a:r>
              <a:rPr lang="en-GB" dirty="0">
                <a:solidFill>
                  <a:schemeClr val="tx1">
                    <a:lumMod val="40000"/>
                    <a:lumOff val="60000"/>
                  </a:schemeClr>
                </a:solidFill>
                <a:latin typeface="Calibri" panose="020F0502020204030204"/>
                <a:ea typeface="+mn-ea"/>
                <a:cs typeface="+mn-cs"/>
              </a:rPr>
              <a:t>Bridge, jeunesse et écoles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40000"/>
                  <a:lumOff val="60000"/>
                </a:scheme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96BA438-148C-4A9D-9178-60C2677026E2}"/>
              </a:ext>
            </a:extLst>
          </p:cNvPr>
          <p:cNvSpPr txBox="1"/>
          <p:nvPr/>
        </p:nvSpPr>
        <p:spPr>
          <a:xfrm>
            <a:off x="318003" y="1681768"/>
            <a:ext cx="9725675" cy="33239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800" dirty="0">
                <a:solidFill>
                  <a:schemeClr val="bg1"/>
                </a:solidFill>
              </a:rPr>
              <a:t>Prochaine étude (projet de 4 ans) :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40000"/>
                    <a:lumOff val="6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Mindsport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40000"/>
                    <a:lumOff val="6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Education</a:t>
            </a:r>
          </a:p>
          <a:p>
            <a:endParaRPr lang="en-GB" sz="2800" dirty="0">
              <a:solidFill>
                <a:srgbClr val="92D050"/>
              </a:solidFill>
              <a:latin typeface="Calibri" panose="020F0502020204030204"/>
            </a:endParaRPr>
          </a:p>
          <a:p>
            <a:r>
              <a:rPr lang="fr-FR" sz="2800" dirty="0">
                <a:solidFill>
                  <a:schemeClr val="tx1">
                    <a:lumMod val="40000"/>
                    <a:lumOff val="6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Abonnez-vous à la newsletter BAMSA</a:t>
            </a:r>
            <a:r>
              <a:rPr lang="en-GB" sz="2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(see bridgemindsport.org)</a:t>
            </a:r>
          </a:p>
          <a:p>
            <a:endParaRPr lang="en-GB" sz="28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GB" sz="2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@bridgemindsport   </a:t>
            </a:r>
          </a:p>
          <a:p>
            <a:endParaRPr lang="en-GB" sz="2800" i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GB" sz="28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GB" sz="1400" dirty="0">
              <a:effectLst/>
              <a:latin typeface="Cambria" panose="0204050305040603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ADA50F1F-4F7C-689A-4822-493BB36E56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5784" y="242318"/>
            <a:ext cx="2068213" cy="493391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925403C-8EAE-CB58-A745-5A5AED3D79F3}"/>
              </a:ext>
            </a:extLst>
          </p:cNvPr>
          <p:cNvSpPr txBox="1"/>
          <p:nvPr/>
        </p:nvSpPr>
        <p:spPr>
          <a:xfrm>
            <a:off x="693816" y="5718011"/>
            <a:ext cx="831873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000" b="1" dirty="0">
                <a:solidFill>
                  <a:srgbClr val="006938"/>
                </a:solidFill>
                <a:latin typeface="Calibri"/>
              </a:rPr>
              <a:t>Feedback welcomed:  </a:t>
            </a:r>
          </a:p>
          <a:p>
            <a:r>
              <a:rPr lang="en-GB" sz="3000" b="1" dirty="0">
                <a:solidFill>
                  <a:srgbClr val="006938"/>
                </a:solidFill>
                <a:latin typeface="Calibri"/>
              </a:rPr>
              <a:t>s.v.punch@stir.ac.uk</a:t>
            </a:r>
            <a:endParaRPr lang="en-GB" sz="3000" dirty="0"/>
          </a:p>
        </p:txBody>
      </p:sp>
      <p:pic>
        <p:nvPicPr>
          <p:cNvPr id="1028" name="Picture 4" descr="Twitter Logo, symbol, meaning, history, PNG">
            <a:extLst>
              <a:ext uri="{FF2B5EF4-FFF2-40B4-BE49-F238E27FC236}">
                <a16:creationId xmlns:a16="http://schemas.microsoft.com/office/drawing/2014/main" id="{1789BCDC-99C7-9D1A-F78C-452F89CE98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09" y="3308229"/>
            <a:ext cx="1392571" cy="783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Image result for traditional facebook images free">
            <a:extLst>
              <a:ext uri="{FF2B5EF4-FFF2-40B4-BE49-F238E27FC236}">
                <a16:creationId xmlns:a16="http://schemas.microsoft.com/office/drawing/2014/main" id="{6CD74B59-2DC9-4E1D-AA1A-2DA755F915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6623" y="4434246"/>
            <a:ext cx="768925" cy="823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4AC372A-4AC1-A017-FEDD-D884E302EAA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96783" y="4406986"/>
            <a:ext cx="849702" cy="84970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580E98D-84BB-D4C8-B118-D2E55FEF9D4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6619" y="4455200"/>
            <a:ext cx="1113240" cy="781940"/>
          </a:xfrm>
          <a:prstGeom prst="rect">
            <a:avLst/>
          </a:prstGeom>
        </p:spPr>
      </p:pic>
      <p:pic>
        <p:nvPicPr>
          <p:cNvPr id="4" name="Picture 3" descr="A person holding a cardboard picture&#10;&#10;Description automatically generated">
            <a:extLst>
              <a:ext uri="{FF2B5EF4-FFF2-40B4-BE49-F238E27FC236}">
                <a16:creationId xmlns:a16="http://schemas.microsoft.com/office/drawing/2014/main" id="{89EC66DD-62A7-AC14-AB6D-857A5AC8094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754537" y="3943129"/>
            <a:ext cx="4113027" cy="3084770"/>
          </a:xfrm>
          <a:prstGeom prst="rect">
            <a:avLst/>
          </a:prstGeom>
        </p:spPr>
      </p:pic>
      <p:pic>
        <p:nvPicPr>
          <p:cNvPr id="8" name="Picture 7" descr="A blue square with white letters&#10;&#10;Description automatically generated">
            <a:extLst>
              <a:ext uri="{FF2B5EF4-FFF2-40B4-BE49-F238E27FC236}">
                <a16:creationId xmlns:a16="http://schemas.microsoft.com/office/drawing/2014/main" id="{6D0F081B-D771-7B74-CA35-6DDE8255144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8026" y="4414838"/>
            <a:ext cx="849702" cy="849702"/>
          </a:xfrm>
          <a:prstGeom prst="rect">
            <a:avLst/>
          </a:prstGeom>
          <a:ln>
            <a:solidFill>
              <a:schemeClr val="accent5"/>
            </a:solidFill>
          </a:ln>
        </p:spPr>
      </p:pic>
    </p:spTree>
    <p:extLst>
      <p:ext uri="{BB962C8B-B14F-4D97-AF65-F5344CB8AC3E}">
        <p14:creationId xmlns:p14="http://schemas.microsoft.com/office/powerpoint/2010/main" val="3818525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260A3917-E512-48AA-ADFB-4EFDBCC2CE7D}"/>
              </a:ext>
            </a:extLst>
          </p:cNvPr>
          <p:cNvSpPr txBox="1"/>
          <p:nvPr/>
        </p:nvSpPr>
        <p:spPr>
          <a:xfrm>
            <a:off x="3990089" y="6082010"/>
            <a:ext cx="41434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chemeClr val="accent5"/>
                </a:solidFill>
              </a:rPr>
              <a:t>www.bridgemindsport.org</a:t>
            </a: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A0816120-7754-4159-8D41-8D6A1CA61D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06021"/>
            <a:ext cx="2758461" cy="1551979"/>
          </a:xfrm>
          <a:prstGeom prst="rect">
            <a:avLst/>
          </a:prstGeom>
        </p:spPr>
      </p:pic>
      <p:pic>
        <p:nvPicPr>
          <p:cNvPr id="2" name="Content Placeholder 3">
            <a:extLst>
              <a:ext uri="{FF2B5EF4-FFF2-40B4-BE49-F238E27FC236}">
                <a16:creationId xmlns:a16="http://schemas.microsoft.com/office/drawing/2014/main" id="{3DAFFD65-54C8-5643-7064-677FB77511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99" y="15989"/>
            <a:ext cx="5405737" cy="4049085"/>
          </a:xfrm>
          <a:prstGeom prst="rect">
            <a:avLst/>
          </a:prstGeom>
          <a:ln w="34925">
            <a:solidFill>
              <a:srgbClr val="006938"/>
            </a:solidFill>
          </a:ln>
        </p:spPr>
      </p:pic>
      <p:sp>
        <p:nvSpPr>
          <p:cNvPr id="4" name="Arrow: Right 3">
            <a:extLst>
              <a:ext uri="{FF2B5EF4-FFF2-40B4-BE49-F238E27FC236}">
                <a16:creationId xmlns:a16="http://schemas.microsoft.com/office/drawing/2014/main" id="{55D13A3A-02D9-3831-9716-062040B39928}"/>
              </a:ext>
            </a:extLst>
          </p:cNvPr>
          <p:cNvSpPr/>
          <p:nvPr/>
        </p:nvSpPr>
        <p:spPr>
          <a:xfrm>
            <a:off x="5691201" y="2024541"/>
            <a:ext cx="1147221" cy="663359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Calibri" pitchFamily="34" charset="0"/>
            </a:endParaRPr>
          </a:p>
        </p:txBody>
      </p:sp>
      <p:pic>
        <p:nvPicPr>
          <p:cNvPr id="7" name="Picture 6" descr="A group of people playing cards&#10;&#10;Description automatically generated">
            <a:extLst>
              <a:ext uri="{FF2B5EF4-FFF2-40B4-BE49-F238E27FC236}">
                <a16:creationId xmlns:a16="http://schemas.microsoft.com/office/drawing/2014/main" id="{04A8012B-71EE-DD65-A9CF-49D055D0264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2411" y="-563223"/>
            <a:ext cx="5118340" cy="3822475"/>
          </a:xfrm>
          <a:prstGeom prst="rect">
            <a:avLst/>
          </a:prstGeom>
        </p:spPr>
      </p:pic>
      <p:pic>
        <p:nvPicPr>
          <p:cNvPr id="9" name="Picture 8" descr="A group of people sitting around a table&#10;&#10;Description automatically generated">
            <a:extLst>
              <a:ext uri="{FF2B5EF4-FFF2-40B4-BE49-F238E27FC236}">
                <a16:creationId xmlns:a16="http://schemas.microsoft.com/office/drawing/2014/main" id="{AE98FDC5-C2E7-0018-8A17-884B9B410B2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25" b="22826"/>
          <a:stretch/>
        </p:blipFill>
        <p:spPr bwMode="auto">
          <a:xfrm>
            <a:off x="5583732" y="3066360"/>
            <a:ext cx="6996610" cy="263719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582842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63000">
              <a:srgbClr val="FFFFFF">
                <a:lumMod val="67000"/>
                <a:lumOff val="33000"/>
              </a:srgbClr>
            </a:gs>
            <a:gs pos="0">
              <a:schemeClr val="bg1">
                <a:alpha val="0"/>
              </a:schemeClr>
            </a:gs>
            <a:gs pos="100000">
              <a:schemeClr val="bg1">
                <a:alpha val="0"/>
              </a:schemeClr>
            </a:gs>
          </a:gsLst>
          <a:lin ang="108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1C8C81-D4FC-4717-BBF0-C81878EF7E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 descr="Shape&#10;&#10;Description automatically generated">
            <a:extLst>
              <a:ext uri="{FF2B5EF4-FFF2-40B4-BE49-F238E27FC236}">
                <a16:creationId xmlns:a16="http://schemas.microsoft.com/office/drawing/2014/main" id="{22DCA964-3D0B-4F72-BF46-1E0DD65DD8A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336855" cy="6939481"/>
          </a:xfrm>
          <a:gradFill flip="none" rotWithShape="1">
            <a:gsLst>
              <a:gs pos="45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0" scaled="1"/>
            <a:tileRect/>
          </a:gradFill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D33477A-5C14-4462-B32A-F348CCB2E8B2}"/>
              </a:ext>
            </a:extLst>
          </p:cNvPr>
          <p:cNvSpPr txBox="1"/>
          <p:nvPr/>
        </p:nvSpPr>
        <p:spPr>
          <a:xfrm>
            <a:off x="528830" y="283612"/>
            <a:ext cx="9353729" cy="707886"/>
          </a:xfrm>
          <a:prstGeom prst="rect">
            <a:avLst/>
          </a:prstGeom>
          <a:noFill/>
          <a:ln w="22225"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40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BAMSA Reports</a:t>
            </a:r>
            <a:endParaRPr kumimoji="0" lang="en-GB" sz="4000" b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194F62F0-5BE1-4B54-9239-A16CC7CDCD56}"/>
              </a:ext>
            </a:extLst>
          </p:cNvPr>
          <p:cNvCxnSpPr/>
          <p:nvPr/>
        </p:nvCxnSpPr>
        <p:spPr>
          <a:xfrm>
            <a:off x="-52833" y="1183769"/>
            <a:ext cx="12192000" cy="0"/>
          </a:xfrm>
          <a:prstGeom prst="line">
            <a:avLst/>
          </a:prstGeom>
          <a:ln w="222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FEC6BDD5-28AC-48B6-91B7-4CF0DB51068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6099" y="147643"/>
            <a:ext cx="1795401" cy="97982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CF5AE1A-CEDA-D6DD-11F1-5AC1CBD1302F}"/>
              </a:ext>
            </a:extLst>
          </p:cNvPr>
          <p:cNvSpPr txBox="1"/>
          <p:nvPr/>
        </p:nvSpPr>
        <p:spPr>
          <a:xfrm>
            <a:off x="1536747" y="1422451"/>
            <a:ext cx="10396939" cy="58015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GB" sz="2600" b="0" u="none" strike="noStrike" dirty="0">
                <a:solidFill>
                  <a:schemeClr val="accent6">
                    <a:lumMod val="40000"/>
                    <a:lumOff val="60000"/>
                  </a:schemeClr>
                </a:solidFill>
                <a:effectLst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Bridging Insights:</a:t>
            </a:r>
            <a:r>
              <a:rPr lang="en-GB" sz="2600" b="0" u="none" strike="noStrike" dirty="0">
                <a:solidFill>
                  <a:schemeClr val="accent6">
                    <a:lumMod val="40000"/>
                    <a:lumOff val="60000"/>
                  </a:schemeClr>
                </a:solidFill>
                <a:effectLst/>
              </a:rPr>
              <a:t> </a:t>
            </a:r>
            <a:r>
              <a:rPr lang="en-GB" sz="26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Inform</a:t>
            </a:r>
            <a:r>
              <a:rPr lang="en-GB" sz="2600" b="0" u="none" strike="noStrike" dirty="0">
                <a:solidFill>
                  <a:schemeClr val="accent6">
                    <a:lumMod val="40000"/>
                    <a:lumOff val="60000"/>
                  </a:schemeClr>
                </a:solidFill>
                <a:effectLst/>
              </a:rPr>
              <a:t>ing a Marketing Strategy for Bridge</a:t>
            </a:r>
            <a:r>
              <a:rPr lang="en-GB" sz="2600" b="0" dirty="0">
                <a:solidFill>
                  <a:schemeClr val="accent6">
                    <a:lumMod val="40000"/>
                    <a:lumOff val="60000"/>
                  </a:schemeClr>
                </a:solidFill>
                <a:effectLst/>
              </a:rPr>
              <a:t> </a:t>
            </a:r>
          </a:p>
          <a:p>
            <a:pPr algn="l">
              <a:spcBef>
                <a:spcPts val="600"/>
              </a:spcBef>
            </a:pPr>
            <a:r>
              <a:rPr lang="en-GB" sz="2600" b="0" dirty="0">
                <a:solidFill>
                  <a:schemeClr val="accent6">
                    <a:lumMod val="40000"/>
                    <a:lumOff val="60000"/>
                  </a:schemeClr>
                </a:solidFill>
                <a:effectLst/>
              </a:rPr>
              <a:t>Bridge2Bridge, BAMSA and SHM Productions Report.</a:t>
            </a:r>
          </a:p>
          <a:p>
            <a:pPr algn="l">
              <a:spcBef>
                <a:spcPts val="1200"/>
              </a:spcBef>
            </a:pPr>
            <a:r>
              <a:rPr lang="en-GB" sz="2600" b="0" u="none" strike="noStrike" dirty="0">
                <a:solidFill>
                  <a:schemeClr val="accent6">
                    <a:lumMod val="40000"/>
                    <a:lumOff val="60000"/>
                  </a:schemeClr>
                </a:solidFill>
                <a:effectLst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Report summary</a:t>
            </a:r>
            <a:endParaRPr lang="en-GB" sz="2600" b="0" u="none" strike="noStrike" dirty="0">
              <a:solidFill>
                <a:schemeClr val="accent6">
                  <a:lumMod val="40000"/>
                  <a:lumOff val="60000"/>
                </a:schemeClr>
              </a:solidFill>
              <a:effectLst/>
            </a:endParaRPr>
          </a:p>
          <a:p>
            <a:pPr>
              <a:spcBef>
                <a:spcPts val="1800"/>
              </a:spcBef>
            </a:pPr>
            <a:r>
              <a:rPr lang="en-GB" sz="26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Competition and Mental Exercise in a Mind Sport: </a:t>
            </a:r>
            <a:r>
              <a:rPr lang="en-GB" sz="2600" dirty="0">
                <a:solidFill>
                  <a:schemeClr val="accent6">
                    <a:lumMod val="40000"/>
                    <a:lumOff val="60000"/>
                  </a:schemeClr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Building Bridges of Fun</a:t>
            </a:r>
            <a:r>
              <a:rPr lang="en-GB" sz="26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 and Friendship (EBED/BAMSA Report)</a:t>
            </a:r>
          </a:p>
          <a:p>
            <a:pPr algn="l">
              <a:spcBef>
                <a:spcPts val="1200"/>
              </a:spcBef>
            </a:pPr>
            <a:endParaRPr lang="en-GB" sz="700" dirty="0">
              <a:solidFill>
                <a:schemeClr val="accent6">
                  <a:lumMod val="40000"/>
                  <a:lumOff val="60000"/>
                </a:schemeClr>
              </a:solidFill>
              <a:latin typeface="Roboto" panose="02000000000000000000" pitchFamily="2" charset="0"/>
            </a:endParaRPr>
          </a:p>
          <a:p>
            <a:pPr>
              <a:lnSpc>
                <a:spcPct val="150000"/>
              </a:lnSpc>
            </a:pPr>
            <a:r>
              <a:rPr lang="en-GB" sz="2600" b="0" i="1" u="none" strike="noStrike" dirty="0">
                <a:solidFill>
                  <a:schemeClr val="bg1"/>
                </a:solidFill>
                <a:effectLst/>
                <a:latin typeface="+mn-lt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NPCs, Coaches and Development:</a:t>
            </a:r>
            <a:r>
              <a:rPr lang="en-GB" sz="2600" b="0" i="1" u="none" strike="noStrike" dirty="0">
                <a:solidFill>
                  <a:schemeClr val="bg1"/>
                </a:solidFill>
                <a:effectLst/>
                <a:latin typeface="+mn-lt"/>
              </a:rPr>
              <a:t> Top Player Perspectives</a:t>
            </a:r>
            <a:endParaRPr lang="en-GB" sz="2600" b="0" i="0" dirty="0">
              <a:solidFill>
                <a:schemeClr val="bg1"/>
              </a:solidFill>
              <a:effectLst/>
              <a:latin typeface="+mn-lt"/>
            </a:endParaRPr>
          </a:p>
          <a:p>
            <a:pPr>
              <a:lnSpc>
                <a:spcPct val="150000"/>
              </a:lnSpc>
            </a:pPr>
            <a:r>
              <a:rPr lang="en-GB" sz="2600" b="0" i="1" u="none" strike="noStrike" dirty="0">
                <a:solidFill>
                  <a:schemeClr val="bg1"/>
                </a:solidFill>
                <a:effectLst/>
                <a:latin typeface="+mn-lt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Training and Development:</a:t>
            </a:r>
            <a:r>
              <a:rPr lang="en-GB" sz="2600" b="0" i="1" u="none" strike="noStrike" dirty="0">
                <a:solidFill>
                  <a:schemeClr val="bg1"/>
                </a:solidFill>
                <a:effectLst/>
                <a:latin typeface="+mn-lt"/>
              </a:rPr>
              <a:t> NBO Implications for Practice</a:t>
            </a:r>
            <a:endParaRPr lang="en-GB" sz="2600" b="0" i="0" dirty="0">
              <a:solidFill>
                <a:schemeClr val="bg1"/>
              </a:solidFill>
              <a:effectLst/>
              <a:latin typeface="+mn-lt"/>
            </a:endParaRPr>
          </a:p>
          <a:p>
            <a:pPr algn="l">
              <a:lnSpc>
                <a:spcPct val="150000"/>
              </a:lnSpc>
            </a:pPr>
            <a:r>
              <a:rPr lang="en-GB" sz="2600" b="0" i="1" u="none" strike="noStrike" dirty="0">
                <a:solidFill>
                  <a:schemeClr val="bg1"/>
                </a:solidFill>
                <a:effectLst/>
                <a:latin typeface="+mn-lt"/>
              </a:rPr>
              <a:t>Bridge Training and Development: </a:t>
            </a:r>
            <a:r>
              <a:rPr lang="en-GB" sz="2600" b="0" i="1" u="none" strike="noStrike" dirty="0">
                <a:solidFill>
                  <a:schemeClr val="bg1"/>
                </a:solidFill>
                <a:effectLst/>
                <a:latin typeface="+mn-lt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Player Perspectives</a:t>
            </a:r>
            <a:r>
              <a:rPr lang="en-GB" sz="2600" b="0" i="0" dirty="0">
                <a:solidFill>
                  <a:schemeClr val="bg1"/>
                </a:solidFill>
                <a:effectLst/>
                <a:latin typeface="+mn-lt"/>
              </a:rPr>
              <a:t> </a:t>
            </a:r>
          </a:p>
          <a:p>
            <a:pPr algn="l">
              <a:lnSpc>
                <a:spcPct val="150000"/>
              </a:lnSpc>
            </a:pPr>
            <a:r>
              <a:rPr lang="en-GB" sz="2600" b="0" i="1" u="none" strike="noStrike" dirty="0">
                <a:solidFill>
                  <a:schemeClr val="bg1"/>
                </a:solidFill>
                <a:effectLst/>
                <a:latin typeface="+mn-lt"/>
              </a:rPr>
              <a:t>Training, Support and Development in Bridge: </a:t>
            </a:r>
            <a:r>
              <a:rPr lang="en-GB" sz="2600" b="0" i="1" u="none" strike="noStrike" dirty="0">
                <a:solidFill>
                  <a:schemeClr val="bg1"/>
                </a:solidFill>
                <a:effectLst/>
                <a:latin typeface="+mn-lt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England Case Study</a:t>
            </a:r>
            <a:endParaRPr lang="en-GB" sz="2600" b="0" dirty="0">
              <a:solidFill>
                <a:schemeClr val="bg1"/>
              </a:solidFill>
              <a:effectLst/>
              <a:latin typeface="Roboto" panose="02000000000000000000" pitchFamily="2" charset="0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GB" sz="2800" b="0" u="none" strike="noStrike" kern="0" cap="none" spc="0" normalizeH="0" baseline="0" noProof="0" dirty="0">
              <a:ln>
                <a:noFill/>
              </a:ln>
              <a:solidFill>
                <a:srgbClr val="8DBA37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0F45BC9-CBD4-C0ED-3CB0-85A81D9DAE6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60125" y="1422451"/>
            <a:ext cx="1156149" cy="1292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369540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63000">
              <a:srgbClr val="FFFFFF">
                <a:lumMod val="67000"/>
                <a:lumOff val="33000"/>
              </a:srgbClr>
            </a:gs>
            <a:gs pos="0">
              <a:schemeClr val="bg1">
                <a:alpha val="0"/>
              </a:schemeClr>
            </a:gs>
            <a:gs pos="100000">
              <a:schemeClr val="bg1">
                <a:alpha val="0"/>
              </a:schemeClr>
            </a:gs>
          </a:gsLst>
          <a:lin ang="108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1C8C81-D4FC-4717-BBF0-C81878EF7E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 descr="Shape&#10;&#10;Description automatically generated">
            <a:extLst>
              <a:ext uri="{FF2B5EF4-FFF2-40B4-BE49-F238E27FC236}">
                <a16:creationId xmlns:a16="http://schemas.microsoft.com/office/drawing/2014/main" id="{22DCA964-3D0B-4F72-BF46-1E0DD65DD8A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336855" cy="6939481"/>
          </a:xfrm>
          <a:gradFill flip="none" rotWithShape="1">
            <a:gsLst>
              <a:gs pos="45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0" scaled="1"/>
            <a:tileRect/>
          </a:gradFill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D33477A-5C14-4462-B32A-F348CCB2E8B2}"/>
              </a:ext>
            </a:extLst>
          </p:cNvPr>
          <p:cNvSpPr txBox="1"/>
          <p:nvPr/>
        </p:nvSpPr>
        <p:spPr>
          <a:xfrm>
            <a:off x="528830" y="283612"/>
            <a:ext cx="9353729" cy="707886"/>
          </a:xfrm>
          <a:prstGeom prst="rect">
            <a:avLst/>
          </a:prstGeom>
          <a:noFill/>
          <a:ln w="22225">
            <a:noFill/>
          </a:ln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GB" sz="4000" b="1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Références</a:t>
            </a:r>
            <a:endParaRPr kumimoji="0" lang="en-GB" sz="4000" b="1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20000"/>
                  <a:lumOff val="80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194F62F0-5BE1-4B54-9239-A16CC7CDCD56}"/>
              </a:ext>
            </a:extLst>
          </p:cNvPr>
          <p:cNvCxnSpPr/>
          <p:nvPr/>
        </p:nvCxnSpPr>
        <p:spPr>
          <a:xfrm>
            <a:off x="-52833" y="1183769"/>
            <a:ext cx="12192000" cy="0"/>
          </a:xfrm>
          <a:prstGeom prst="line">
            <a:avLst/>
          </a:prstGeom>
          <a:ln w="222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FEC6BDD5-28AC-48B6-91B7-4CF0DB51068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6099" y="147643"/>
            <a:ext cx="1795401" cy="97982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CF5AE1A-CEDA-D6DD-11F1-5AC1CBD1302F}"/>
              </a:ext>
            </a:extLst>
          </p:cNvPr>
          <p:cNvSpPr txBox="1"/>
          <p:nvPr/>
        </p:nvSpPr>
        <p:spPr>
          <a:xfrm>
            <a:off x="1846069" y="1492593"/>
            <a:ext cx="9484005" cy="55006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60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Calibri" panose="020F0502020204030204" pitchFamily="34" charset="0"/>
                <a:cs typeface="Calibri" panose="020F050202020403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The Physicality of </a:t>
            </a:r>
            <a:r>
              <a:rPr kumimoji="0" lang="en-GB" sz="2400" b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Calibri" panose="020F0502020204030204" pitchFamily="34" charset="0"/>
                <a:cs typeface="Calibri" panose="020F050202020403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Mindsports</a:t>
            </a:r>
            <a:r>
              <a:rPr kumimoji="0" lang="en-GB" sz="2400" b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Calibri" panose="020F0502020204030204" pitchFamily="34" charset="0"/>
                <a:cs typeface="Calibri" panose="020F050202020403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kumimoji="0" lang="en-GB" sz="2400" b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Calibri" panose="020F0502020204030204" pitchFamily="34" charset="0"/>
                <a:cs typeface="Calibri" panose="020F0502020204030204" pitchFamily="34" charset="0"/>
              </a:rPr>
              <a:t>Through Elite Bridge Players’ Sensorial Experiences: Presence, Confidence, and Bodies (The Sociological Review)</a:t>
            </a:r>
            <a:endParaRPr kumimoji="0" lang="en-GB" sz="2400" b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60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n-GB" sz="2400" b="0" u="none" strike="noStrike" dirty="0">
                <a:solidFill>
                  <a:schemeClr val="bg1"/>
                </a:solidFill>
                <a:effectLst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Bridging Time</a:t>
            </a:r>
            <a:r>
              <a:rPr lang="en-GB" sz="2400" b="0" u="none" strike="noStrike" dirty="0">
                <a:solidFill>
                  <a:schemeClr val="bg1"/>
                </a:solidFill>
                <a:effectLst/>
              </a:rPr>
              <a:t>: Negotiating Serious Leisure in Intimate Couple Relationships</a:t>
            </a:r>
            <a:r>
              <a:rPr lang="en-GB" sz="2400" b="0" dirty="0">
                <a:solidFill>
                  <a:schemeClr val="bg1"/>
                </a:solidFill>
                <a:effectLst/>
              </a:rPr>
              <a:t> (Annals of Leisure Research)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60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Calibri" panose="020F0502020204030204" pitchFamily="34" charset="0"/>
                <a:cs typeface="+mn-cs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Playing with Emotions</a:t>
            </a:r>
            <a:r>
              <a:rPr kumimoji="0" lang="en-GB" sz="2400" b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Calibri" panose="020F0502020204030204" pitchFamily="34" charset="0"/>
                <a:cs typeface="+mn-cs"/>
              </a:rPr>
              <a:t>: Emotional Complexity in the Social World of Elite Tournament Bridge</a:t>
            </a:r>
            <a:r>
              <a:rPr kumimoji="0" lang="en-GB" sz="24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Calibri" panose="020F0502020204030204" pitchFamily="34" charset="0"/>
                <a:cs typeface="+mn-cs"/>
              </a:rPr>
              <a:t> </a:t>
            </a:r>
            <a:r>
              <a:rPr kumimoji="0" lang="en-GB" sz="2400" b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Calibri" panose="020F0502020204030204" pitchFamily="34" charset="0"/>
                <a:cs typeface="+mn-cs"/>
              </a:rPr>
              <a:t>(Emotions and Society)</a:t>
            </a:r>
            <a:endParaRPr lang="en-GB" sz="2400" dirty="0">
              <a:solidFill>
                <a:prstClr val="white"/>
              </a:solidFill>
              <a:ea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60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Serious Leisure Experience in a Dyadic Pursuit: Elite </a:t>
            </a:r>
            <a:r>
              <a:rPr kumimoji="0" lang="en-GB" sz="2400" b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Player Motivations</a:t>
            </a:r>
            <a:r>
              <a:rPr kumimoji="0" lang="en-GB" sz="2400" b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and Participation in Tournament Bridge</a:t>
            </a:r>
            <a:r>
              <a:rPr kumimoji="0" lang="en-GB" sz="2400" b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(Leisure Studies Journal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60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GB" sz="1200" b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spcBef>
                <a:spcPts val="1200"/>
              </a:spcBef>
            </a:pPr>
            <a:r>
              <a:rPr lang="en-GB" sz="2400" b="0" dirty="0">
                <a:solidFill>
                  <a:schemeClr val="accent6">
                    <a:lumMod val="40000"/>
                    <a:lumOff val="60000"/>
                  </a:schemeClr>
                </a:solidFill>
                <a:effectLst/>
                <a:latin typeface="Roboto" panose="02000000000000000000" pitchFamily="2" charset="0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Bridge at the Top</a:t>
            </a:r>
            <a:r>
              <a:rPr lang="en-GB" sz="2400" b="0" dirty="0">
                <a:solidFill>
                  <a:schemeClr val="accent6">
                    <a:lumMod val="40000"/>
                    <a:lumOff val="60000"/>
                  </a:schemeClr>
                </a:solidFill>
                <a:effectLst/>
                <a:latin typeface="Roboto" panose="02000000000000000000" pitchFamily="2" charset="0"/>
              </a:rPr>
              <a:t>: Behind the Screens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GB" sz="2800" b="0" u="none" strike="noStrike" kern="0" cap="none" spc="0" normalizeH="0" baseline="0" noProof="0" dirty="0">
              <a:ln>
                <a:noFill/>
              </a:ln>
              <a:solidFill>
                <a:srgbClr val="8DBA37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8896C1B-362E-5EF1-9A7E-122EED3DEC37}"/>
              </a:ext>
            </a:extLst>
          </p:cNvPr>
          <p:cNvSpPr txBox="1"/>
          <p:nvPr/>
        </p:nvSpPr>
        <p:spPr>
          <a:xfrm>
            <a:off x="2001892" y="6318674"/>
            <a:ext cx="11656088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GB" sz="2200" b="0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EB414F2-C47B-6282-32E0-11968D2D12D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91453" y="1641570"/>
            <a:ext cx="707254" cy="72168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242CB48-C036-8297-CDE8-AFA443A07E5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40724" y="5554121"/>
            <a:ext cx="1181664" cy="938754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54201461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63000">
              <a:srgbClr val="FFFFFF">
                <a:lumMod val="67000"/>
                <a:lumOff val="33000"/>
              </a:srgbClr>
            </a:gs>
            <a:gs pos="0">
              <a:schemeClr val="bg1">
                <a:alpha val="0"/>
              </a:schemeClr>
            </a:gs>
            <a:gs pos="100000">
              <a:schemeClr val="bg1">
                <a:alpha val="0"/>
              </a:schemeClr>
            </a:gs>
          </a:gsLst>
          <a:lin ang="108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1C8C81-D4FC-4717-BBF0-C81878EF7E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 descr="Shape&#10;&#10;Description automatically generated">
            <a:extLst>
              <a:ext uri="{FF2B5EF4-FFF2-40B4-BE49-F238E27FC236}">
                <a16:creationId xmlns:a16="http://schemas.microsoft.com/office/drawing/2014/main" id="{22DCA964-3D0B-4F72-BF46-1E0DD65DD8A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336855" cy="6939481"/>
          </a:xfrm>
          <a:noFill/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D33477A-5C14-4462-B32A-F348CCB2E8B2}"/>
              </a:ext>
            </a:extLst>
          </p:cNvPr>
          <p:cNvSpPr txBox="1"/>
          <p:nvPr/>
        </p:nvSpPr>
        <p:spPr>
          <a:xfrm>
            <a:off x="486837" y="318122"/>
            <a:ext cx="6705779" cy="584775"/>
          </a:xfrm>
          <a:prstGeom prst="rect">
            <a:avLst/>
          </a:prstGeom>
          <a:noFill/>
          <a:ln w="22225">
            <a:noFill/>
          </a:ln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GB" sz="3200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Ressources</a:t>
            </a:r>
            <a:r>
              <a:rPr lang="en-GB" sz="32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200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audiovisuelles</a:t>
            </a:r>
            <a:endParaRPr kumimoji="0" lang="en-GB" sz="3200" b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194F62F0-5BE1-4B54-9239-A16CC7CDCD56}"/>
              </a:ext>
            </a:extLst>
          </p:cNvPr>
          <p:cNvCxnSpPr/>
          <p:nvPr/>
        </p:nvCxnSpPr>
        <p:spPr>
          <a:xfrm>
            <a:off x="-52833" y="1183769"/>
            <a:ext cx="12192000" cy="0"/>
          </a:xfrm>
          <a:prstGeom prst="line">
            <a:avLst/>
          </a:prstGeom>
          <a:ln w="222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6CF5AE1A-CEDA-D6DD-11F1-5AC1CBD1302F}"/>
              </a:ext>
            </a:extLst>
          </p:cNvPr>
          <p:cNvSpPr txBox="1"/>
          <p:nvPr/>
        </p:nvSpPr>
        <p:spPr>
          <a:xfrm>
            <a:off x="693345" y="1768690"/>
            <a:ext cx="6903288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40000"/>
                    <a:lumOff val="6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Animation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Benefits of Bridge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tabLst/>
              <a:defRPr/>
            </a:pPr>
            <a:endParaRPr lang="en-GB" sz="2800" dirty="0">
              <a:solidFill>
                <a:schemeClr val="accent6"/>
              </a:solidFill>
              <a:latin typeface="Calibri" panose="020F0502020204030204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40000"/>
                    <a:lumOff val="6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Video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What Makes </a:t>
            </a:r>
            <a:r>
              <a:rPr lang="en-GB" sz="2800" dirty="0">
                <a:solidFill>
                  <a:schemeClr val="bg1"/>
                </a:solidFill>
                <a:latin typeface="Calibri" panose="020F0502020204030204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ridge Brilliant?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tabLst/>
              <a:defRPr/>
            </a:pPr>
            <a:endParaRPr lang="en-GB" sz="2800" dirty="0">
              <a:solidFill>
                <a:schemeClr val="accent6"/>
              </a:solidFill>
              <a:latin typeface="Calibri" panose="020F0502020204030204"/>
              <a:ea typeface="+mn-ea"/>
              <a:cs typeface="+mn-cs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tabLst/>
              <a:defRPr/>
            </a:pPr>
            <a:r>
              <a:rPr lang="en-GB" sz="2800" dirty="0">
                <a:solidFill>
                  <a:schemeClr val="accent6">
                    <a:lumMod val="40000"/>
                    <a:lumOff val="6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Thinking outside</a:t>
            </a:r>
            <a:r>
              <a:rPr lang="en-GB" sz="2800" dirty="0">
                <a:solidFill>
                  <a:schemeClr val="accent6">
                    <a:lumMod val="40000"/>
                    <a:lumOff val="6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of the bidding box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tabLst/>
              <a:defRPr/>
            </a:pPr>
            <a:endParaRPr lang="en-GB" sz="2800" dirty="0">
              <a:solidFill>
                <a:schemeClr val="bg1"/>
              </a:solidFill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tabLst/>
              <a:defRPr/>
            </a:pPr>
            <a:r>
              <a:rPr lang="en-GB" sz="2800" dirty="0">
                <a:solidFill>
                  <a:schemeClr val="bg1"/>
                </a:solidFill>
              </a:rPr>
              <a:t>Bridge: A MindSport for All </a:t>
            </a:r>
            <a:r>
              <a:rPr lang="en-GB" sz="2800" dirty="0">
                <a:solidFill>
                  <a:schemeClr val="bg1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YouTube</a:t>
            </a:r>
            <a:endParaRPr lang="en-GB" sz="2800" dirty="0">
              <a:solidFill>
                <a:schemeClr val="bg1"/>
              </a:solidFill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tabLst/>
              <a:defRPr/>
            </a:pPr>
            <a:endParaRPr kumimoji="0" lang="en-GB" sz="28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tabLst/>
              <a:defRPr/>
            </a:pPr>
            <a:r>
              <a:rPr lang="en-GB" sz="2800" dirty="0">
                <a:solidFill>
                  <a:schemeClr val="bg1"/>
                </a:solidFill>
              </a:rPr>
              <a:t>Bridge: A MindSport for All</a:t>
            </a:r>
            <a:r>
              <a:rPr lang="en-GB" sz="2800" kern="0" dirty="0">
                <a:solidFill>
                  <a:schemeClr val="bg1"/>
                </a:solidFill>
                <a:latin typeface="Calibri" panose="020F0502020204030204"/>
              </a:rPr>
              <a:t> </a:t>
            </a:r>
            <a:r>
              <a:rPr lang="en-GB" sz="2800" kern="0" dirty="0">
                <a:solidFill>
                  <a:schemeClr val="bg1"/>
                </a:solidFill>
                <a:latin typeface="Calibri" panose="020F0502020204030204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Resources</a:t>
            </a:r>
            <a:endParaRPr kumimoji="0" lang="en-GB" sz="28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8896C1B-362E-5EF1-9A7E-122EED3DEC37}"/>
              </a:ext>
            </a:extLst>
          </p:cNvPr>
          <p:cNvSpPr txBox="1"/>
          <p:nvPr/>
        </p:nvSpPr>
        <p:spPr>
          <a:xfrm>
            <a:off x="483079" y="5222039"/>
            <a:ext cx="11656088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GB" sz="2200" b="0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EB4D3F3-5560-E4AC-064C-E01B652D85C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0512" y="101600"/>
            <a:ext cx="964407" cy="932195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F664FE0-22D3-A0F3-6CD3-EE55362E6A5F}"/>
              </a:ext>
            </a:extLst>
          </p:cNvPr>
          <p:cNvSpPr txBox="1"/>
          <p:nvPr/>
        </p:nvSpPr>
        <p:spPr>
          <a:xfrm>
            <a:off x="7756922" y="280892"/>
            <a:ext cx="32610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b="1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BAMSA Projects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CC0C72A-A640-48D6-441E-BE1AE5E4C2EA}"/>
              </a:ext>
            </a:extLst>
          </p:cNvPr>
          <p:cNvSpPr txBox="1"/>
          <p:nvPr/>
        </p:nvSpPr>
        <p:spPr>
          <a:xfrm>
            <a:off x="7596633" y="2021021"/>
            <a:ext cx="4512827" cy="35082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Bef>
                <a:spcPts val="3000"/>
              </a:spcBef>
              <a:spcAft>
                <a:spcPts val="800"/>
              </a:spcAft>
            </a:pPr>
            <a:r>
              <a:rPr lang="en-GB" sz="3000" b="1" u="sng" kern="100" dirty="0">
                <a:solidFill>
                  <a:schemeClr val="accent6">
                    <a:lumMod val="40000"/>
                    <a:lumOff val="6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Bridging Minds</a:t>
            </a:r>
            <a:endParaRPr lang="en-GB" sz="3000" b="1" u="sng" kern="100" dirty="0">
              <a:solidFill>
                <a:schemeClr val="accent6">
                  <a:lumMod val="40000"/>
                  <a:lumOff val="6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Bef>
                <a:spcPts val="3000"/>
              </a:spcBef>
              <a:spcAft>
                <a:spcPts val="800"/>
              </a:spcAft>
            </a:pPr>
            <a:r>
              <a:rPr lang="en-GB" sz="3000" b="1" dirty="0">
                <a:solidFill>
                  <a:schemeClr val="accent6">
                    <a:lumMod val="40000"/>
                    <a:lumOff val="60000"/>
                  </a:schemeClr>
                </a:solidFill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Bridging Wellbeing</a:t>
            </a:r>
            <a:endParaRPr lang="en-GB" sz="3000" b="1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  <a:p>
            <a:pPr>
              <a:lnSpc>
                <a:spcPct val="107000"/>
              </a:lnSpc>
              <a:spcBef>
                <a:spcPts val="3000"/>
              </a:spcBef>
              <a:spcAft>
                <a:spcPts val="800"/>
              </a:spcAft>
            </a:pPr>
            <a:r>
              <a:rPr lang="en-GB" sz="3000" b="1" u="sng" dirty="0">
                <a:solidFill>
                  <a:schemeClr val="accent6">
                    <a:lumMod val="40000"/>
                    <a:lumOff val="6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Bridging Schools</a:t>
            </a:r>
            <a:endParaRPr lang="en-GB" sz="3000" b="1" kern="100" dirty="0">
              <a:solidFill>
                <a:schemeClr val="accent6">
                  <a:lumMod val="40000"/>
                  <a:lumOff val="6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Bef>
                <a:spcPts val="3000"/>
              </a:spcBef>
              <a:spcAft>
                <a:spcPts val="800"/>
              </a:spcAft>
            </a:pPr>
            <a:r>
              <a:rPr lang="en-GB" sz="3000" b="1" kern="100" dirty="0">
                <a:solidFill>
                  <a:schemeClr val="accent6">
                    <a:lumMod val="40000"/>
                    <a:lumOff val="6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Bridging Organisations</a:t>
            </a:r>
            <a:endParaRPr lang="en-GB" sz="3000" b="1" kern="100" dirty="0">
              <a:solidFill>
                <a:schemeClr val="accent6">
                  <a:lumMod val="40000"/>
                  <a:lumOff val="6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75B61EFD-6F64-9B80-EB0B-BBC5B0682AB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528408" y="101114"/>
            <a:ext cx="1792379" cy="981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5058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63000">
              <a:srgbClr val="FFFFFF">
                <a:lumMod val="67000"/>
                <a:lumOff val="33000"/>
              </a:srgbClr>
            </a:gs>
            <a:gs pos="0">
              <a:schemeClr val="bg1">
                <a:alpha val="0"/>
              </a:schemeClr>
            </a:gs>
            <a:gs pos="100000">
              <a:schemeClr val="bg1">
                <a:alpha val="0"/>
              </a:schemeClr>
            </a:gs>
          </a:gsLst>
          <a:lin ang="108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1C8C81-D4FC-4717-BBF0-C81878EF7E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 descr="Shape&#10;&#10;Description automatically generated">
            <a:extLst>
              <a:ext uri="{FF2B5EF4-FFF2-40B4-BE49-F238E27FC236}">
                <a16:creationId xmlns:a16="http://schemas.microsoft.com/office/drawing/2014/main" id="{22DCA964-3D0B-4F72-BF46-1E0DD65DD8A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994" y="-365125"/>
            <a:ext cx="12192000" cy="6858000"/>
          </a:xfrm>
          <a:gradFill flip="none" rotWithShape="1">
            <a:gsLst>
              <a:gs pos="45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0" scaled="1"/>
            <a:tileRect/>
          </a:gradFill>
          <a:ln w="19050">
            <a:solidFill>
              <a:schemeClr val="accent6">
                <a:lumMod val="75000"/>
              </a:schemeClr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D33477A-5C14-4462-B32A-F348CCB2E8B2}"/>
              </a:ext>
            </a:extLst>
          </p:cNvPr>
          <p:cNvSpPr txBox="1"/>
          <p:nvPr/>
        </p:nvSpPr>
        <p:spPr>
          <a:xfrm>
            <a:off x="95994" y="29927"/>
            <a:ext cx="11678195" cy="1046440"/>
          </a:xfrm>
          <a:prstGeom prst="rect">
            <a:avLst/>
          </a:prstGeom>
          <a:noFill/>
          <a:ln w="22225">
            <a:noFill/>
          </a:ln>
        </p:spPr>
        <p:txBody>
          <a:bodyPr wrap="square" rtlCol="0">
            <a:spAutoFit/>
          </a:bodyPr>
          <a:lstStyle/>
          <a:p>
            <a:pPr algn="ctr"/>
            <a:endParaRPr lang="en-GB" dirty="0"/>
          </a:p>
          <a:p>
            <a:pPr algn="ctr"/>
            <a:r>
              <a:rPr lang="en-GB" sz="4400" dirty="0">
                <a:solidFill>
                  <a:schemeClr val="bg1"/>
                </a:solidFill>
              </a:rPr>
              <a:t>  </a:t>
            </a:r>
            <a:r>
              <a:rPr lang="en-GB" sz="4400" dirty="0" err="1">
                <a:solidFill>
                  <a:schemeClr val="bg1"/>
                </a:solidFill>
              </a:rPr>
              <a:t>Pourquoi</a:t>
            </a:r>
            <a:r>
              <a:rPr lang="en-GB" sz="4400" dirty="0">
                <a:solidFill>
                  <a:schemeClr val="bg1"/>
                </a:solidFill>
              </a:rPr>
              <a:t> </a:t>
            </a:r>
            <a:r>
              <a:rPr lang="en-GB" sz="4400" dirty="0" err="1">
                <a:solidFill>
                  <a:schemeClr val="bg1"/>
                </a:solidFill>
              </a:rPr>
              <a:t>jouez-vous</a:t>
            </a:r>
            <a:r>
              <a:rPr lang="en-GB" sz="4400" dirty="0">
                <a:solidFill>
                  <a:schemeClr val="bg1"/>
                </a:solidFill>
              </a:rPr>
              <a:t> au bridge ?</a:t>
            </a:r>
            <a:endParaRPr lang="en-GB" sz="4400" b="1" dirty="0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194F62F0-5BE1-4B54-9239-A16CC7CDCD56}"/>
              </a:ext>
            </a:extLst>
          </p:cNvPr>
          <p:cNvCxnSpPr/>
          <p:nvPr/>
        </p:nvCxnSpPr>
        <p:spPr>
          <a:xfrm>
            <a:off x="-1" y="1451395"/>
            <a:ext cx="12192000" cy="0"/>
          </a:xfrm>
          <a:prstGeom prst="line">
            <a:avLst/>
          </a:prstGeom>
          <a:ln w="222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FEC6BDD5-28AC-48B6-91B7-4CF0DB5106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95" y="5856740"/>
            <a:ext cx="1795401" cy="979825"/>
          </a:xfrm>
          <a:prstGeom prst="rect">
            <a:avLst/>
          </a:prstGeom>
        </p:spPr>
      </p:pic>
      <p:pic>
        <p:nvPicPr>
          <p:cNvPr id="10" name="Picture 9" descr="A picture containing text, indoor, office&#10;&#10;Description automatically generated">
            <a:extLst>
              <a:ext uri="{FF2B5EF4-FFF2-40B4-BE49-F238E27FC236}">
                <a16:creationId xmlns:a16="http://schemas.microsoft.com/office/drawing/2014/main" id="{22B6210B-C948-43E4-89D1-4C8CAAFD7EE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2056" y="5862197"/>
            <a:ext cx="5529943" cy="1004304"/>
          </a:xfrm>
          <a:prstGeom prst="rect">
            <a:avLst/>
          </a:prstGeom>
        </p:spPr>
      </p:pic>
      <p:pic>
        <p:nvPicPr>
          <p:cNvPr id="22" name="Picture 21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D63C6D97-58AB-4EE1-8D12-708E69ACE33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2100" y="5867171"/>
            <a:ext cx="4852852" cy="99435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B953499-A256-4749-B423-9A70FEA908AE}"/>
              </a:ext>
            </a:extLst>
          </p:cNvPr>
          <p:cNvSpPr txBox="1"/>
          <p:nvPr/>
        </p:nvSpPr>
        <p:spPr>
          <a:xfrm>
            <a:off x="417806" y="1690687"/>
            <a:ext cx="6578537" cy="2215991"/>
          </a:xfrm>
          <a:prstGeom prst="rect">
            <a:avLst/>
          </a:prstGeom>
          <a:noFill/>
          <a:ln w="22225">
            <a:solidFill>
              <a:schemeClr val="accent6"/>
            </a:solidFill>
          </a:ln>
          <a:effectLst>
            <a:glow rad="38100">
              <a:srgbClr val="92D050">
                <a:alpha val="78000"/>
              </a:srgbClr>
            </a:glow>
          </a:effectLst>
        </p:spPr>
        <p:txBody>
          <a:bodyPr wrap="square" lIns="91440" tIns="45720" rIns="91440" bIns="45720" rtlCol="0" anchor="t">
            <a:spAutoFit/>
          </a:bodyPr>
          <a:lstStyle/>
          <a:p>
            <a:pPr>
              <a:spcBef>
                <a:spcPts val="1800"/>
              </a:spcBef>
            </a:pPr>
            <a:r>
              <a:rPr lang="en-GB" sz="2800" b="1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Le bien-être</a:t>
            </a:r>
            <a:endParaRPr lang="en-GB" sz="2800" b="1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  <a:p>
            <a:pPr>
              <a:spcBef>
                <a:spcPts val="1800"/>
              </a:spcBef>
            </a:pPr>
            <a:r>
              <a:rPr lang="fr-FR" sz="2400" dirty="0">
                <a:solidFill>
                  <a:schemeClr val="bg1"/>
                </a:solidFill>
              </a:rPr>
              <a:t>(enquête auprès de 7000 joueurs de tous niveaux)</a:t>
            </a:r>
          </a:p>
          <a:p>
            <a:pPr>
              <a:spcBef>
                <a:spcPts val="1800"/>
              </a:spcBef>
            </a:pPr>
            <a:r>
              <a:rPr lang="en-GB" sz="2200" i="1" dirty="0">
                <a:solidFill>
                  <a:schemeClr val="bg1"/>
                </a:solidFill>
              </a:rPr>
              <a:t>Competition and Mental Exercise in a Mind Sport: Building Bridges of Fun and Friendship</a:t>
            </a:r>
            <a:r>
              <a:rPr lang="en-GB" sz="2200" dirty="0">
                <a:solidFill>
                  <a:schemeClr val="bg1"/>
                </a:solidFill>
              </a:rPr>
              <a:t> (EBED/BAMSA)</a:t>
            </a:r>
          </a:p>
          <a:p>
            <a:endParaRPr kumimoji="0" lang="en-GB" sz="1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C545473-D0D3-05D2-4106-39A8A6B6CBC2}"/>
              </a:ext>
            </a:extLst>
          </p:cNvPr>
          <p:cNvSpPr txBox="1"/>
          <p:nvPr/>
        </p:nvSpPr>
        <p:spPr>
          <a:xfrm>
            <a:off x="1561688" y="4938706"/>
            <a:ext cx="1020073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2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Motivations: </a:t>
            </a:r>
            <a:r>
              <a:rPr lang="fr-FR" sz="2800" dirty="0">
                <a:solidFill>
                  <a:schemeClr val="bg1"/>
                </a:solidFill>
              </a:rPr>
              <a:t>des récompenses externes ou internes</a:t>
            </a:r>
            <a:endParaRPr lang="en-GB" sz="2800" dirty="0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47A1C3A-2533-6CC4-0D1A-F2F1DB285A43}"/>
              </a:ext>
            </a:extLst>
          </p:cNvPr>
          <p:cNvSpPr txBox="1"/>
          <p:nvPr/>
        </p:nvSpPr>
        <p:spPr>
          <a:xfrm>
            <a:off x="6996343" y="1690687"/>
            <a:ext cx="4861367" cy="2339102"/>
          </a:xfrm>
          <a:prstGeom prst="rect">
            <a:avLst/>
          </a:prstGeom>
          <a:noFill/>
          <a:ln w="25400">
            <a:solidFill>
              <a:schemeClr val="accent6"/>
            </a:solidFill>
          </a:ln>
          <a:effectLst>
            <a:glow rad="38100">
              <a:srgbClr val="92D050">
                <a:alpha val="91000"/>
              </a:srgbClr>
            </a:glow>
          </a:effectLst>
        </p:spPr>
        <p:txBody>
          <a:bodyPr wrap="square">
            <a:spAutoFit/>
          </a:bodyPr>
          <a:lstStyle/>
          <a:p>
            <a:pPr lvl="0">
              <a:spcBef>
                <a:spcPts val="1800"/>
              </a:spcBef>
              <a:defRPr/>
            </a:pPr>
            <a:r>
              <a:rPr lang="en-GB" sz="28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L’activité intellectuelle</a:t>
            </a:r>
          </a:p>
          <a:p>
            <a:pPr lvl="0">
              <a:spcBef>
                <a:spcPts val="1800"/>
              </a:spcBef>
              <a:defRPr/>
            </a:pPr>
            <a:r>
              <a:rPr kumimoji="0" lang="en-GB" sz="22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Serious Leisure Experience in a Dyadic Pursuit: Elite Player Motivations and Participation in Tournament Bridge</a:t>
            </a:r>
            <a:r>
              <a:rPr kumimoji="0" lang="en-GB" sz="22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(Leisure Studies Journal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850162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2" name="Rectangle 6">
            <a:extLst>
              <a:ext uri="{FF2B5EF4-FFF2-40B4-BE49-F238E27FC236}">
                <a16:creationId xmlns:a16="http://schemas.microsoft.com/office/drawing/2014/main" id="{3DAD86CA-8235-409B-982B-5E7A033E23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8">
            <a:extLst>
              <a:ext uri="{FF2B5EF4-FFF2-40B4-BE49-F238E27FC236}">
                <a16:creationId xmlns:a16="http://schemas.microsoft.com/office/drawing/2014/main" id="{9F234FBA-3501-47B4-AE0C-AA4AFBC8F6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2000" cy="518714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Rectangle 10">
            <a:extLst>
              <a:ext uri="{FF2B5EF4-FFF2-40B4-BE49-F238E27FC236}">
                <a16:creationId xmlns:a16="http://schemas.microsoft.com/office/drawing/2014/main" id="{B5EF893B-0491-416E-9D33-BADE960079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6464" y="551961"/>
            <a:ext cx="10999072" cy="539995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Graphical user interface, application&#10;&#10;Description automatically generated with medium confidence">
            <a:extLst>
              <a:ext uri="{FF2B5EF4-FFF2-40B4-BE49-F238E27FC236}">
                <a16:creationId xmlns:a16="http://schemas.microsoft.com/office/drawing/2014/main" id="{9235517F-5E9F-E648-67D2-FBAFFC760E0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208" b="343"/>
          <a:stretch/>
        </p:blipFill>
        <p:spPr>
          <a:xfrm>
            <a:off x="833167" y="801819"/>
            <a:ext cx="10525663" cy="5000355"/>
          </a:xfrm>
          <a:prstGeom prst="rect">
            <a:avLst/>
          </a:prstGeom>
        </p:spPr>
      </p:pic>
      <p:cxnSp>
        <p:nvCxnSpPr>
          <p:cNvPr id="35" name="Straight Connector 12">
            <a:extLst>
              <a:ext uri="{FF2B5EF4-FFF2-40B4-BE49-F238E27FC236}">
                <a16:creationId xmlns:a16="http://schemas.microsoft.com/office/drawing/2014/main" id="{469F4FF8-F8B0-4630-BA1B-0D8B324CD5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96464" y="6329769"/>
            <a:ext cx="11000232" cy="0"/>
          </a:xfrm>
          <a:prstGeom prst="line">
            <a:avLst/>
          </a:prstGeom>
          <a:ln w="1524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B6B86FCA-D21B-91E5-D89C-23E32ECB10FA}"/>
              </a:ext>
            </a:extLst>
          </p:cNvPr>
          <p:cNvSpPr txBox="1"/>
          <p:nvPr/>
        </p:nvSpPr>
        <p:spPr>
          <a:xfrm>
            <a:off x="5206684" y="43391"/>
            <a:ext cx="23337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/>
              <a:t>Types de joueurs</a:t>
            </a:r>
            <a:endParaRPr lang="en-GB" sz="2400" b="1" dirty="0"/>
          </a:p>
        </p:txBody>
      </p:sp>
    </p:spTree>
    <p:extLst>
      <p:ext uri="{BB962C8B-B14F-4D97-AF65-F5344CB8AC3E}">
        <p14:creationId xmlns:p14="http://schemas.microsoft.com/office/powerpoint/2010/main" val="899256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Map&#10;&#10;Description automatically generated">
            <a:extLst>
              <a:ext uri="{FF2B5EF4-FFF2-40B4-BE49-F238E27FC236}">
                <a16:creationId xmlns:a16="http://schemas.microsoft.com/office/drawing/2014/main" id="{DFC8CE56-F226-4486-B795-90A0AAB144E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25" t="518" r="14571" b="1794"/>
          <a:stretch/>
        </p:blipFill>
        <p:spPr>
          <a:xfrm>
            <a:off x="7642746" y="668740"/>
            <a:ext cx="4342222" cy="4449170"/>
          </a:xfrm>
          <a:noFill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176F3A6-DCAD-4AC3-8BA7-ACD7F32331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7031" y="532218"/>
            <a:ext cx="9678841" cy="5266698"/>
          </a:xfrm>
        </p:spPr>
        <p:txBody>
          <a:bodyPr>
            <a:normAutofit/>
          </a:bodyPr>
          <a:lstStyle/>
          <a:p>
            <a:pPr>
              <a:spcAft>
                <a:spcPts val="1200"/>
              </a:spcAft>
            </a:pPr>
            <a:r>
              <a:rPr lang="en-GB" dirty="0">
                <a:solidFill>
                  <a:schemeClr val="tx1"/>
                </a:solidFill>
              </a:rPr>
              <a:t>      </a:t>
            </a:r>
            <a:r>
              <a:rPr lang="en-GB" sz="4800" dirty="0" err="1">
                <a:solidFill>
                  <a:schemeClr val="accent1">
                    <a:lumMod val="75000"/>
                  </a:schemeClr>
                </a:solidFill>
              </a:rPr>
              <a:t>Méthode</a:t>
            </a:r>
            <a:endParaRPr lang="en-GB" sz="4800" dirty="0">
              <a:solidFill>
                <a:schemeClr val="accent1">
                  <a:lumMod val="75000"/>
                </a:schemeClr>
              </a:solidFill>
            </a:endParaRPr>
          </a:p>
          <a:p>
            <a:pPr marL="571500" lvl="0" indent="-571500" fontAlgn="base">
              <a:lnSpc>
                <a:spcPct val="110000"/>
              </a:lnSpc>
              <a:spcBef>
                <a:spcPts val="2400"/>
              </a:spcBef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tx1"/>
                </a:solidFill>
                <a:effectLst/>
                <a:cs typeface="Calibri" panose="020F0502020204030204" pitchFamily="34" charset="0"/>
              </a:rPr>
              <a:t>BAMSA Conference 2021 YouTube Channel:                                                 </a:t>
            </a:r>
          </a:p>
          <a:p>
            <a:pPr lvl="0" fontAlgn="base">
              <a:lnSpc>
                <a:spcPct val="110000"/>
              </a:lnSpc>
              <a:spcBef>
                <a:spcPts val="600"/>
              </a:spcBef>
            </a:pPr>
            <a:r>
              <a:rPr lang="en-GB" sz="35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‘Thinking outside of the bidding box’</a:t>
            </a:r>
            <a:r>
              <a:rPr lang="en-US" sz="3500" i="1" dirty="0">
                <a:solidFill>
                  <a:schemeClr val="tx1"/>
                </a:solidFill>
                <a:effectLst/>
                <a:cs typeface="Calibri" panose="020F0502020204030204" pitchFamily="34" charset="0"/>
              </a:rPr>
              <a:t> </a:t>
            </a:r>
            <a:endParaRPr lang="en-GB" sz="3500" dirty="0">
              <a:solidFill>
                <a:schemeClr val="tx1"/>
              </a:solidFill>
              <a:effectLst/>
            </a:endParaRPr>
          </a:p>
          <a:p>
            <a:pPr marL="571500" indent="-571500">
              <a:spcBef>
                <a:spcPts val="3000"/>
              </a:spcBef>
              <a:buFont typeface="Arial" panose="020B0604020202020204" pitchFamily="34" charset="0"/>
              <a:buChar char="•"/>
            </a:pPr>
            <a:r>
              <a:rPr lang="en-GB" sz="3500" dirty="0" err="1">
                <a:solidFill>
                  <a:schemeClr val="accent1">
                    <a:lumMod val="75000"/>
                  </a:schemeClr>
                </a:solidFill>
              </a:rPr>
              <a:t>Groupes</a:t>
            </a:r>
            <a:r>
              <a:rPr lang="en-GB" sz="3500" dirty="0">
                <a:solidFill>
                  <a:schemeClr val="accent1">
                    <a:lumMod val="75000"/>
                  </a:schemeClr>
                </a:solidFill>
              </a:rPr>
              <a:t> de discussion:</a:t>
            </a:r>
          </a:p>
          <a:p>
            <a:pPr>
              <a:lnSpc>
                <a:spcPts val="3300"/>
              </a:lnSpc>
              <a:spcBef>
                <a:spcPts val="1200"/>
              </a:spcBef>
              <a:spcAft>
                <a:spcPts val="600"/>
              </a:spcAft>
            </a:pPr>
            <a:r>
              <a:rPr lang="en-GB" sz="3500" dirty="0">
                <a:solidFill>
                  <a:schemeClr val="tx1"/>
                </a:solidFill>
              </a:rPr>
              <a:t>	- </a:t>
            </a:r>
            <a:r>
              <a:rPr lang="fr-FR" sz="3000" dirty="0">
                <a:solidFill>
                  <a:schemeClr val="tx1"/>
                </a:solidFill>
              </a:rPr>
              <a:t>avec des joueurs de bridge</a:t>
            </a:r>
            <a:endParaRPr lang="en-GB" sz="3000" dirty="0">
              <a:solidFill>
                <a:schemeClr val="tx1"/>
              </a:solidFill>
            </a:endParaRPr>
          </a:p>
          <a:p>
            <a:pPr>
              <a:lnSpc>
                <a:spcPts val="3300"/>
              </a:lnSpc>
              <a:spcBef>
                <a:spcPts val="1200"/>
              </a:spcBef>
              <a:spcAft>
                <a:spcPts val="600"/>
              </a:spcAft>
            </a:pPr>
            <a:r>
              <a:rPr lang="en-GB" sz="3000" dirty="0">
                <a:solidFill>
                  <a:schemeClr val="tx1"/>
                </a:solidFill>
              </a:rPr>
              <a:t>	- </a:t>
            </a:r>
            <a:r>
              <a:rPr lang="fr-FR" sz="3000" dirty="0">
                <a:solidFill>
                  <a:schemeClr val="tx1"/>
                </a:solidFill>
              </a:rPr>
              <a:t>avec des non-joueurs de bridge, âgés de 18 à 35 ans</a:t>
            </a:r>
            <a:endParaRPr lang="en-GB" sz="3000" dirty="0">
              <a:solidFill>
                <a:schemeClr val="tx1"/>
              </a:solidFill>
            </a:endParaRPr>
          </a:p>
          <a:p>
            <a:endParaRPr lang="en-GB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BF33C30-42D8-DA3D-00EB-987A7106BE4A}"/>
              </a:ext>
            </a:extLst>
          </p:cNvPr>
          <p:cNvSpPr txBox="1"/>
          <p:nvPr/>
        </p:nvSpPr>
        <p:spPr>
          <a:xfrm>
            <a:off x="766769" y="5899368"/>
            <a:ext cx="6357668" cy="7355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fontAlgn="base">
              <a:lnSpc>
                <a:spcPct val="110000"/>
              </a:lnSpc>
              <a:spcBef>
                <a:spcPts val="1800"/>
              </a:spcBef>
            </a:pPr>
            <a:r>
              <a:rPr lang="en-US" sz="4000" b="1" dirty="0">
                <a:cs typeface="Calibri" panose="020F0502020204030204" pitchFamily="34" charset="0"/>
              </a:rPr>
              <a:t>Bridging Insights</a:t>
            </a:r>
          </a:p>
        </p:txBody>
      </p:sp>
    </p:spTree>
    <p:extLst>
      <p:ext uri="{BB962C8B-B14F-4D97-AF65-F5344CB8AC3E}">
        <p14:creationId xmlns:p14="http://schemas.microsoft.com/office/powerpoint/2010/main" val="1016500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260A3917-E512-48AA-ADFB-4EFDBCC2CE7D}"/>
              </a:ext>
            </a:extLst>
          </p:cNvPr>
          <p:cNvSpPr txBox="1"/>
          <p:nvPr/>
        </p:nvSpPr>
        <p:spPr>
          <a:xfrm>
            <a:off x="3990089" y="6082010"/>
            <a:ext cx="35762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chemeClr val="accent5"/>
                </a:solidFill>
              </a:rPr>
              <a:t>www.bridgemindsport.org</a:t>
            </a: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A0816120-7754-4159-8D41-8D6A1CA61D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76303"/>
            <a:ext cx="2758461" cy="155197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D6B45C1-2FBB-2A2A-8755-62BE5F8256D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4820" y="0"/>
            <a:ext cx="6176236" cy="461311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6C4C162-890F-FF1A-2057-F4DEC16C3027}"/>
              </a:ext>
            </a:extLst>
          </p:cNvPr>
          <p:cNvSpPr txBox="1"/>
          <p:nvPr/>
        </p:nvSpPr>
        <p:spPr>
          <a:xfrm>
            <a:off x="737559" y="605707"/>
            <a:ext cx="5024886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3600" dirty="0">
                <a:solidFill>
                  <a:schemeClr val="accent4">
                    <a:lumMod val="90000"/>
                  </a:schemeClr>
                </a:solidFill>
              </a:rPr>
              <a:t>Implications pratiques des quatre types de joueurs</a:t>
            </a:r>
            <a:endParaRPr lang="en-GB" sz="3600" dirty="0">
              <a:solidFill>
                <a:schemeClr val="accent4">
                  <a:lumMod val="90000"/>
                </a:schemeClr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0654D55-55D6-165D-F6D5-1F7AF774FDD4}"/>
              </a:ext>
            </a:extLst>
          </p:cNvPr>
          <p:cNvSpPr txBox="1"/>
          <p:nvPr/>
        </p:nvSpPr>
        <p:spPr>
          <a:xfrm>
            <a:off x="737559" y="2059605"/>
            <a:ext cx="6133380" cy="29706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3200" dirty="0">
                <a:solidFill>
                  <a:schemeClr val="bg1"/>
                </a:solidFill>
              </a:rPr>
              <a:t>Pour le </a:t>
            </a:r>
            <a:r>
              <a:rPr lang="en-GB" sz="3200" dirty="0" err="1">
                <a:solidFill>
                  <a:schemeClr val="bg1"/>
                </a:solidFill>
              </a:rPr>
              <a:t>recrutement</a:t>
            </a:r>
            <a:endParaRPr lang="en-GB" sz="3200" dirty="0">
              <a:solidFill>
                <a:schemeClr val="bg1"/>
              </a:solidFill>
            </a:endParaRP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3200" dirty="0">
                <a:solidFill>
                  <a:schemeClr val="bg1"/>
                </a:solidFill>
              </a:rPr>
              <a:t>Pour </a:t>
            </a:r>
            <a:r>
              <a:rPr lang="en-GB" sz="3200" dirty="0" err="1">
                <a:solidFill>
                  <a:schemeClr val="bg1"/>
                </a:solidFill>
              </a:rPr>
              <a:t>l’apprentissage</a:t>
            </a:r>
            <a:endParaRPr lang="en-GB" sz="3200" dirty="0">
              <a:solidFill>
                <a:schemeClr val="bg1"/>
              </a:solidFill>
            </a:endParaRP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3200" dirty="0">
                <a:solidFill>
                  <a:schemeClr val="bg1"/>
                </a:solidFill>
              </a:rPr>
              <a:t>Pour la fidélisation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3200" dirty="0">
                <a:solidFill>
                  <a:schemeClr val="bg1"/>
                </a:solidFill>
              </a:rPr>
              <a:t>Pour les </a:t>
            </a:r>
            <a:r>
              <a:rPr lang="en-GB" sz="3200" dirty="0" err="1">
                <a:solidFill>
                  <a:schemeClr val="bg1"/>
                </a:solidFill>
              </a:rPr>
              <a:t>événements</a:t>
            </a:r>
            <a:r>
              <a:rPr lang="en-GB" sz="3200" dirty="0">
                <a:solidFill>
                  <a:schemeClr val="bg1"/>
                </a:solidFill>
              </a:rPr>
              <a:t>/</a:t>
            </a:r>
            <a:r>
              <a:rPr lang="en-GB" sz="3200" dirty="0" err="1">
                <a:solidFill>
                  <a:schemeClr val="bg1"/>
                </a:solidFill>
              </a:rPr>
              <a:t>tournois</a:t>
            </a: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24301397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63000">
              <a:srgbClr val="FFFFFF">
                <a:lumMod val="67000"/>
                <a:lumOff val="33000"/>
              </a:srgbClr>
            </a:gs>
            <a:gs pos="0">
              <a:schemeClr val="bg1">
                <a:alpha val="0"/>
              </a:schemeClr>
            </a:gs>
            <a:gs pos="100000">
              <a:schemeClr val="bg1">
                <a:alpha val="0"/>
              </a:schemeClr>
            </a:gs>
          </a:gsLst>
          <a:lin ang="108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1C8C81-D4FC-4717-BBF0-C81878EF7E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 descr="Shape&#10;&#10;Description automatically generated">
            <a:extLst>
              <a:ext uri="{FF2B5EF4-FFF2-40B4-BE49-F238E27FC236}">
                <a16:creationId xmlns:a16="http://schemas.microsoft.com/office/drawing/2014/main" id="{22DCA964-3D0B-4F72-BF46-1E0DD65DD8A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147" y="-15300"/>
            <a:ext cx="12192000" cy="6858000"/>
          </a:xfrm>
          <a:gradFill flip="none" rotWithShape="1">
            <a:gsLst>
              <a:gs pos="45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0" scaled="1"/>
            <a:tileRect/>
          </a:gradFill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D33477A-5C14-4462-B32A-F348CCB2E8B2}"/>
              </a:ext>
            </a:extLst>
          </p:cNvPr>
          <p:cNvSpPr txBox="1"/>
          <p:nvPr/>
        </p:nvSpPr>
        <p:spPr>
          <a:xfrm>
            <a:off x="-312442" y="101360"/>
            <a:ext cx="11678195" cy="1046440"/>
          </a:xfrm>
          <a:prstGeom prst="rect">
            <a:avLst/>
          </a:prstGeom>
          <a:noFill/>
          <a:ln w="22225">
            <a:noFill/>
          </a:ln>
        </p:spPr>
        <p:txBody>
          <a:bodyPr wrap="square" rtlCol="0">
            <a:spAutoFit/>
          </a:bodyPr>
          <a:lstStyle/>
          <a:p>
            <a:pPr algn="ctr"/>
            <a:endParaRPr lang="en-GB" dirty="0"/>
          </a:p>
          <a:p>
            <a:pPr algn="ctr"/>
            <a:r>
              <a:rPr lang="en-GB" sz="4400" dirty="0">
                <a:solidFill>
                  <a:schemeClr val="bg1"/>
                </a:solidFill>
              </a:rPr>
              <a:t>   </a:t>
            </a:r>
            <a:r>
              <a:rPr lang="en-GB" sz="4400" b="1" dirty="0" err="1">
                <a:solidFill>
                  <a:schemeClr val="bg1"/>
                </a:solidFill>
              </a:rPr>
              <a:t>Résultats</a:t>
            </a:r>
            <a:r>
              <a:rPr lang="en-GB" sz="4400" b="1" dirty="0">
                <a:solidFill>
                  <a:schemeClr val="bg1"/>
                </a:solidFill>
              </a:rPr>
              <a:t> de la recherche</a:t>
            </a:r>
            <a:endParaRPr lang="en-GB" sz="4400" b="1" dirty="0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194F62F0-5BE1-4B54-9239-A16CC7CDCD56}"/>
              </a:ext>
            </a:extLst>
          </p:cNvPr>
          <p:cNvCxnSpPr/>
          <p:nvPr/>
        </p:nvCxnSpPr>
        <p:spPr>
          <a:xfrm>
            <a:off x="-1" y="1451395"/>
            <a:ext cx="12192000" cy="0"/>
          </a:xfrm>
          <a:prstGeom prst="line">
            <a:avLst/>
          </a:prstGeom>
          <a:ln w="222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FEC6BDD5-28AC-48B6-91B7-4CF0DB5106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47" y="5893475"/>
            <a:ext cx="1795401" cy="979825"/>
          </a:xfrm>
          <a:prstGeom prst="rect">
            <a:avLst/>
          </a:prstGeom>
        </p:spPr>
      </p:pic>
      <p:pic>
        <p:nvPicPr>
          <p:cNvPr id="10" name="Picture 9" descr="A picture containing text, indoor, office&#10;&#10;Description automatically generated">
            <a:extLst>
              <a:ext uri="{FF2B5EF4-FFF2-40B4-BE49-F238E27FC236}">
                <a16:creationId xmlns:a16="http://schemas.microsoft.com/office/drawing/2014/main" id="{22B6210B-C948-43E4-89D1-4C8CAAFD7EE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2056" y="5862197"/>
            <a:ext cx="5529943" cy="1004304"/>
          </a:xfrm>
          <a:prstGeom prst="rect">
            <a:avLst/>
          </a:prstGeom>
        </p:spPr>
      </p:pic>
      <p:pic>
        <p:nvPicPr>
          <p:cNvPr id="22" name="Picture 21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D63C6D97-58AB-4EE1-8D12-708E69ACE33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2100" y="5867171"/>
            <a:ext cx="4852852" cy="99435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B953499-A256-4749-B423-9A70FEA908AE}"/>
              </a:ext>
            </a:extLst>
          </p:cNvPr>
          <p:cNvSpPr txBox="1"/>
          <p:nvPr/>
        </p:nvSpPr>
        <p:spPr>
          <a:xfrm>
            <a:off x="630532" y="1382941"/>
            <a:ext cx="4852851" cy="128381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fontAlgn="base">
              <a:lnSpc>
                <a:spcPct val="130000"/>
              </a:lnSpc>
            </a:pPr>
            <a:r>
              <a:rPr lang="en-GB" sz="3600" dirty="0" err="1">
                <a:solidFill>
                  <a:schemeClr val="bg1"/>
                </a:solidFill>
                <a:latin typeface="Perpetua" panose="02020502060401020303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Compétiteur</a:t>
            </a:r>
            <a:r>
              <a:rPr lang="en-GB" sz="3600" dirty="0">
                <a:solidFill>
                  <a:schemeClr val="bg1"/>
                </a:solidFill>
                <a:latin typeface="Perpetua" panose="02020502060401020303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:</a:t>
            </a:r>
            <a:r>
              <a:rPr lang="en-GB" sz="3600" dirty="0">
                <a:solidFill>
                  <a:schemeClr val="bg1"/>
                </a:solidFill>
                <a:effectLst/>
                <a:latin typeface="Perpetua" panose="02020502060401020303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</a:p>
          <a:p>
            <a:pPr fontAlgn="base">
              <a:lnSpc>
                <a:spcPct val="130000"/>
              </a:lnSpc>
            </a:pPr>
            <a:endParaRPr lang="en-GB" sz="2500" i="1" dirty="0">
              <a:solidFill>
                <a:schemeClr val="bg1"/>
              </a:solidFill>
              <a:effectLst/>
              <a:latin typeface="Perpetua" panose="02020502060401020303" pitchFamily="18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pic>
        <p:nvPicPr>
          <p:cNvPr id="3" name="Picture 2" descr="Shape&#10;&#10;Description automatically generated">
            <a:extLst>
              <a:ext uri="{FF2B5EF4-FFF2-40B4-BE49-F238E27FC236}">
                <a16:creationId xmlns:a16="http://schemas.microsoft.com/office/drawing/2014/main" id="{10A1DD23-73FE-16B8-FBF6-087C77C0B50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627" y="-15300"/>
            <a:ext cx="1577546" cy="148292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B4C803A-2314-66A0-6671-AFBA8B0913A0}"/>
              </a:ext>
            </a:extLst>
          </p:cNvPr>
          <p:cNvSpPr txBox="1"/>
          <p:nvPr/>
        </p:nvSpPr>
        <p:spPr>
          <a:xfrm>
            <a:off x="6708619" y="1451407"/>
            <a:ext cx="5221736" cy="7709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lnSpc>
                <a:spcPct val="130000"/>
              </a:lnSpc>
            </a:pPr>
            <a:r>
              <a:rPr lang="en-GB" sz="3600" dirty="0">
                <a:solidFill>
                  <a:schemeClr val="bg1"/>
                </a:solidFill>
                <a:latin typeface="Perpetua" panose="02020502060401020303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Socialisateur:</a:t>
            </a:r>
            <a:r>
              <a:rPr lang="en-GB" sz="3600" dirty="0">
                <a:solidFill>
                  <a:schemeClr val="bg1"/>
                </a:solidFill>
                <a:effectLst/>
                <a:latin typeface="Perpetua" panose="02020502060401020303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13" name="Speech Bubble: Oval 12">
            <a:extLst>
              <a:ext uri="{FF2B5EF4-FFF2-40B4-BE49-F238E27FC236}">
                <a16:creationId xmlns:a16="http://schemas.microsoft.com/office/drawing/2014/main" id="{3526B368-BE0B-62B9-5F97-422A598D27A6}"/>
              </a:ext>
            </a:extLst>
          </p:cNvPr>
          <p:cNvSpPr/>
          <p:nvPr/>
        </p:nvSpPr>
        <p:spPr>
          <a:xfrm>
            <a:off x="5648677" y="2246899"/>
            <a:ext cx="6387116" cy="2836025"/>
          </a:xfrm>
          <a:prstGeom prst="wedgeEllipseCallou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3200" dirty="0">
              <a:solidFill>
                <a:schemeClr val="tx1"/>
              </a:solidFill>
              <a:effectLst/>
              <a:latin typeface="Perpetua" panose="02020502060401020303" pitchFamily="18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algn="ctr"/>
            <a:r>
              <a:rPr lang="fr-FR" sz="3200" dirty="0">
                <a:solidFill>
                  <a:schemeClr val="tx1"/>
                </a:solidFill>
                <a:latin typeface="Perpetua" panose="02020502060401020303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Pour moi, c’est le contraire, j’ai tendance à avoir un peu peur de la compétition, ça me stresse.</a:t>
            </a:r>
            <a:endParaRPr lang="en-GB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D97E102-CD5A-F295-F821-DBB2543BFDE2}"/>
              </a:ext>
            </a:extLst>
          </p:cNvPr>
          <p:cNvSpPr txBox="1"/>
          <p:nvPr/>
        </p:nvSpPr>
        <p:spPr>
          <a:xfrm>
            <a:off x="5548183" y="2928551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15" name="Speech Bubble: Rectangle with Corners Rounded 14">
            <a:extLst>
              <a:ext uri="{FF2B5EF4-FFF2-40B4-BE49-F238E27FC236}">
                <a16:creationId xmlns:a16="http://schemas.microsoft.com/office/drawing/2014/main" id="{BEC4AFB3-654E-C121-72B8-272867AB3912}"/>
              </a:ext>
            </a:extLst>
          </p:cNvPr>
          <p:cNvSpPr/>
          <p:nvPr/>
        </p:nvSpPr>
        <p:spPr>
          <a:xfrm>
            <a:off x="465239" y="2292240"/>
            <a:ext cx="5018144" cy="2760390"/>
          </a:xfrm>
          <a:prstGeom prst="wedgeRoundRectCallout">
            <a:avLst>
              <a:gd name="adj1" fmla="val 2817"/>
              <a:gd name="adj2" fmla="val 69021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200" dirty="0">
                <a:solidFill>
                  <a:schemeClr val="tx1"/>
                </a:solidFill>
                <a:latin typeface="Perpetua" panose="02020502060401020303" pitchFamily="18" charset="0"/>
              </a:rPr>
              <a:t>Je n’aime pas jouer à des jeux juste pour le plaisir d’y jouer... Je ne joue pas seulement pour le plaisir.</a:t>
            </a:r>
            <a:endParaRPr lang="en-GB" sz="3200" dirty="0">
              <a:solidFill>
                <a:schemeClr val="tx1"/>
              </a:solidFill>
              <a:latin typeface="Perpetua" panose="02020502060401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2401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63000">
              <a:srgbClr val="FFFFFF">
                <a:lumMod val="67000"/>
                <a:lumOff val="33000"/>
              </a:srgbClr>
            </a:gs>
            <a:gs pos="0">
              <a:schemeClr val="bg1">
                <a:alpha val="0"/>
              </a:schemeClr>
            </a:gs>
            <a:gs pos="100000">
              <a:schemeClr val="bg1">
                <a:alpha val="0"/>
              </a:schemeClr>
            </a:gs>
          </a:gsLst>
          <a:lin ang="108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1C8C81-D4FC-4717-BBF0-C81878EF7E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 descr="Shape&#10;&#10;Description automatically generated">
            <a:extLst>
              <a:ext uri="{FF2B5EF4-FFF2-40B4-BE49-F238E27FC236}">
                <a16:creationId xmlns:a16="http://schemas.microsoft.com/office/drawing/2014/main" id="{22DCA964-3D0B-4F72-BF46-1E0DD65DD8A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gradFill flip="none" rotWithShape="1">
            <a:gsLst>
              <a:gs pos="45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0" scaled="1"/>
            <a:tileRect/>
          </a:gradFill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D33477A-5C14-4462-B32A-F348CCB2E8B2}"/>
              </a:ext>
            </a:extLst>
          </p:cNvPr>
          <p:cNvSpPr txBox="1"/>
          <p:nvPr/>
        </p:nvSpPr>
        <p:spPr>
          <a:xfrm>
            <a:off x="-569344" y="83789"/>
            <a:ext cx="11678195" cy="1046440"/>
          </a:xfrm>
          <a:prstGeom prst="rect">
            <a:avLst/>
          </a:prstGeom>
          <a:noFill/>
          <a:ln w="22225">
            <a:noFill/>
          </a:ln>
        </p:spPr>
        <p:txBody>
          <a:bodyPr wrap="square" rtlCol="0">
            <a:spAutoFit/>
          </a:bodyPr>
          <a:lstStyle/>
          <a:p>
            <a:pPr algn="ctr"/>
            <a:endParaRPr lang="en-GB" dirty="0"/>
          </a:p>
          <a:p>
            <a:pPr algn="ctr"/>
            <a:r>
              <a:rPr lang="en-GB" sz="4400" dirty="0">
                <a:solidFill>
                  <a:schemeClr val="bg1"/>
                </a:solidFill>
              </a:rPr>
              <a:t>   </a:t>
            </a:r>
            <a:r>
              <a:rPr lang="en-GB" sz="4400" b="1" dirty="0">
                <a:solidFill>
                  <a:schemeClr val="bg1"/>
                </a:solidFill>
              </a:rPr>
              <a:t>Traits </a:t>
            </a:r>
            <a:r>
              <a:rPr lang="en-GB" sz="4400" b="1" dirty="0" err="1">
                <a:solidFill>
                  <a:schemeClr val="bg1"/>
                </a:solidFill>
              </a:rPr>
              <a:t>négatifs</a:t>
            </a:r>
            <a:endParaRPr lang="en-GB" sz="4400" b="1" dirty="0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194F62F0-5BE1-4B54-9239-A16CC7CDCD56}"/>
              </a:ext>
            </a:extLst>
          </p:cNvPr>
          <p:cNvCxnSpPr/>
          <p:nvPr/>
        </p:nvCxnSpPr>
        <p:spPr>
          <a:xfrm>
            <a:off x="-1" y="1451395"/>
            <a:ext cx="12192000" cy="0"/>
          </a:xfrm>
          <a:prstGeom prst="line">
            <a:avLst/>
          </a:prstGeom>
          <a:ln w="222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FEC6BDD5-28AC-48B6-91B7-4CF0DB5106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95" y="5856740"/>
            <a:ext cx="1795401" cy="979825"/>
          </a:xfrm>
          <a:prstGeom prst="rect">
            <a:avLst/>
          </a:prstGeom>
        </p:spPr>
      </p:pic>
      <p:pic>
        <p:nvPicPr>
          <p:cNvPr id="10" name="Picture 9" descr="A picture containing text, indoor, office&#10;&#10;Description automatically generated">
            <a:extLst>
              <a:ext uri="{FF2B5EF4-FFF2-40B4-BE49-F238E27FC236}">
                <a16:creationId xmlns:a16="http://schemas.microsoft.com/office/drawing/2014/main" id="{22B6210B-C948-43E4-89D1-4C8CAAFD7EE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2056" y="5862197"/>
            <a:ext cx="5529943" cy="1004304"/>
          </a:xfrm>
          <a:prstGeom prst="rect">
            <a:avLst/>
          </a:prstGeom>
        </p:spPr>
      </p:pic>
      <p:pic>
        <p:nvPicPr>
          <p:cNvPr id="22" name="Picture 21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D63C6D97-58AB-4EE1-8D12-708E69ACE33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2100" y="5867171"/>
            <a:ext cx="4852852" cy="99435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B953499-A256-4749-B423-9A70FEA908AE}"/>
              </a:ext>
            </a:extLst>
          </p:cNvPr>
          <p:cNvSpPr txBox="1"/>
          <p:nvPr/>
        </p:nvSpPr>
        <p:spPr>
          <a:xfrm>
            <a:off x="577664" y="1429960"/>
            <a:ext cx="11036669" cy="325717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lvl="0" fontAlgn="base">
              <a:lnSpc>
                <a:spcPct val="150000"/>
              </a:lnSpc>
            </a:pPr>
            <a:r>
              <a:rPr lang="en-US" sz="2800" b="1" dirty="0" err="1">
                <a:solidFill>
                  <a:schemeClr val="bg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Compétiteurs</a:t>
            </a:r>
            <a:r>
              <a:rPr lang="en-US" sz="2800" dirty="0">
                <a:solidFill>
                  <a:schemeClr val="bg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fr-FR" sz="2800" dirty="0">
                <a:solidFill>
                  <a:schemeClr val="bg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Désir de gagner et frisson de la compétition – exaltant et excitant</a:t>
            </a:r>
            <a:br>
              <a:rPr lang="en-US" sz="2800" dirty="0">
                <a:solidFill>
                  <a:schemeClr val="bg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fr-FR" sz="2800" dirty="0">
                <a:solidFill>
                  <a:srgbClr val="FFFF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mais peut être épuisant, accablant et démoralisant</a:t>
            </a:r>
            <a:endParaRPr lang="en-US" sz="2800" dirty="0">
              <a:solidFill>
                <a:schemeClr val="bg1"/>
              </a:solidFill>
              <a:cs typeface="Times New Roman" panose="02020603050405020304" pitchFamily="18" charset="0"/>
            </a:endParaRPr>
          </a:p>
          <a:p>
            <a:pPr fontAlgn="base">
              <a:lnSpc>
                <a:spcPct val="150000"/>
              </a:lnSpc>
            </a:pPr>
            <a:r>
              <a:rPr lang="en-US" sz="2800" b="1" dirty="0" err="1">
                <a:solidFill>
                  <a:schemeClr val="bg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Auto-apprentissage</a:t>
            </a:r>
            <a:r>
              <a:rPr lang="en-US" sz="2800" b="1" dirty="0">
                <a:solidFill>
                  <a:schemeClr val="bg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2800" dirty="0">
                <a:solidFill>
                  <a:schemeClr val="bg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>
                <a:solidFill>
                  <a:schemeClr val="bg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Défi, apprentissage et perfectionnement continus</a:t>
            </a:r>
            <a:endParaRPr lang="en-US" sz="2800" dirty="0">
              <a:solidFill>
                <a:schemeClr val="bg1"/>
              </a:solidFill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lnSpc>
                <a:spcPct val="150000"/>
              </a:lnSpc>
            </a:pPr>
            <a:r>
              <a:rPr lang="fr-FR" sz="2800" dirty="0">
                <a:solidFill>
                  <a:srgbClr val="FFFF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mais aussi éprouver des sentiments de frustration</a:t>
            </a:r>
            <a:endParaRPr lang="en-GB" sz="2800" dirty="0">
              <a:solidFill>
                <a:schemeClr val="bg1"/>
              </a:solidFill>
              <a:effectLst/>
            </a:endParaRPr>
          </a:p>
        </p:txBody>
      </p:sp>
      <p:pic>
        <p:nvPicPr>
          <p:cNvPr id="3" name="Picture 2" descr="Shape&#10;&#10;Description automatically generated">
            <a:extLst>
              <a:ext uri="{FF2B5EF4-FFF2-40B4-BE49-F238E27FC236}">
                <a16:creationId xmlns:a16="http://schemas.microsoft.com/office/drawing/2014/main" id="{10A1DD23-73FE-16B8-FBF6-087C77C0B50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9506" y="-101986"/>
            <a:ext cx="1652494" cy="1553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192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63000">
              <a:srgbClr val="FFFFFF">
                <a:lumMod val="67000"/>
                <a:lumOff val="33000"/>
              </a:srgbClr>
            </a:gs>
            <a:gs pos="0">
              <a:schemeClr val="bg1">
                <a:alpha val="0"/>
              </a:schemeClr>
            </a:gs>
            <a:gs pos="100000">
              <a:schemeClr val="bg1">
                <a:alpha val="0"/>
              </a:schemeClr>
            </a:gs>
          </a:gsLst>
          <a:lin ang="108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1C8C81-D4FC-4717-BBF0-C81878EF7E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 descr="Shape&#10;&#10;Description automatically generated">
            <a:extLst>
              <a:ext uri="{FF2B5EF4-FFF2-40B4-BE49-F238E27FC236}">
                <a16:creationId xmlns:a16="http://schemas.microsoft.com/office/drawing/2014/main" id="{22DCA964-3D0B-4F72-BF46-1E0DD65DD8A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-1380"/>
            <a:ext cx="12192000" cy="6858000"/>
          </a:xfrm>
          <a:gradFill flip="none" rotWithShape="1">
            <a:gsLst>
              <a:gs pos="45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0" scaled="1"/>
            <a:tileRect/>
          </a:gradFill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D33477A-5C14-4462-B32A-F348CCB2E8B2}"/>
              </a:ext>
            </a:extLst>
          </p:cNvPr>
          <p:cNvSpPr txBox="1"/>
          <p:nvPr/>
        </p:nvSpPr>
        <p:spPr>
          <a:xfrm>
            <a:off x="-366713" y="46041"/>
            <a:ext cx="7186613" cy="1046440"/>
          </a:xfrm>
          <a:prstGeom prst="rect">
            <a:avLst/>
          </a:prstGeom>
          <a:noFill/>
          <a:ln w="22225">
            <a:noFill/>
          </a:ln>
        </p:spPr>
        <p:txBody>
          <a:bodyPr wrap="square" rtlCol="0">
            <a:spAutoFit/>
          </a:bodyPr>
          <a:lstStyle/>
          <a:p>
            <a:pPr algn="ctr"/>
            <a:endParaRPr lang="en-GB" dirty="0"/>
          </a:p>
          <a:p>
            <a:pPr algn="ctr"/>
            <a:r>
              <a:rPr lang="en-GB" sz="4400" dirty="0">
                <a:solidFill>
                  <a:schemeClr val="bg1"/>
                </a:solidFill>
              </a:rPr>
              <a:t>   </a:t>
            </a:r>
            <a:r>
              <a:rPr lang="en-GB" sz="4400" b="1" dirty="0">
                <a:solidFill>
                  <a:schemeClr val="bg1"/>
                </a:solidFill>
              </a:rPr>
              <a:t>Jeu ou sport de l’esprit ?</a:t>
            </a:r>
            <a:endParaRPr lang="en-GB" sz="4400" b="1" dirty="0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194F62F0-5BE1-4B54-9239-A16CC7CDCD56}"/>
              </a:ext>
            </a:extLst>
          </p:cNvPr>
          <p:cNvCxnSpPr/>
          <p:nvPr/>
        </p:nvCxnSpPr>
        <p:spPr>
          <a:xfrm>
            <a:off x="-1" y="1451395"/>
            <a:ext cx="12192000" cy="0"/>
          </a:xfrm>
          <a:prstGeom prst="line">
            <a:avLst/>
          </a:prstGeom>
          <a:ln w="222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DF995B73-CFD0-7927-CB7E-F3246858541D}"/>
              </a:ext>
            </a:extLst>
          </p:cNvPr>
          <p:cNvSpPr/>
          <p:nvPr/>
        </p:nvSpPr>
        <p:spPr>
          <a:xfrm>
            <a:off x="6819900" y="384282"/>
            <a:ext cx="5372100" cy="2692771"/>
          </a:xfrm>
          <a:prstGeom prst="wedgeRoundRectCallout">
            <a:avLst>
              <a:gd name="adj1" fmla="val -32193"/>
              <a:gd name="adj2" fmla="val 81766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000" dirty="0">
                <a:solidFill>
                  <a:schemeClr val="tx1"/>
                </a:solidFill>
                <a:latin typeface="Perpetua" panose="02020502060401020303" pitchFamily="18" charset="0"/>
              </a:rPr>
              <a:t>C’est attrayant parce que cela vous donne l’impression de devenir plus intelligent. Vous faites quelque chose de bon pour votre esprit.</a:t>
            </a:r>
            <a:endParaRPr lang="en-GB" sz="3000" dirty="0">
              <a:solidFill>
                <a:schemeClr val="tx1"/>
              </a:solidFill>
              <a:latin typeface="Perpetua" panose="02020502060401020303" pitchFamily="18" charset="0"/>
            </a:endParaRPr>
          </a:p>
        </p:txBody>
      </p:sp>
      <p:sp>
        <p:nvSpPr>
          <p:cNvPr id="8" name="Speech Bubble: Oval 7">
            <a:extLst>
              <a:ext uri="{FF2B5EF4-FFF2-40B4-BE49-F238E27FC236}">
                <a16:creationId xmlns:a16="http://schemas.microsoft.com/office/drawing/2014/main" id="{249F2A8F-04DB-4996-0EEB-7BB1E1199CE2}"/>
              </a:ext>
            </a:extLst>
          </p:cNvPr>
          <p:cNvSpPr/>
          <p:nvPr/>
        </p:nvSpPr>
        <p:spPr>
          <a:xfrm>
            <a:off x="185738" y="1730668"/>
            <a:ext cx="6386512" cy="4358146"/>
          </a:xfrm>
          <a:prstGeom prst="wedgeEllipseCallout">
            <a:avLst>
              <a:gd name="adj1" fmla="val 38157"/>
              <a:gd name="adj2" fmla="val 61149"/>
            </a:avLst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dirty="0">
                <a:solidFill>
                  <a:schemeClr val="tx1"/>
                </a:solidFill>
                <a:latin typeface="Perpetua" panose="02020502060401020303" pitchFamily="18" charset="0"/>
              </a:rPr>
              <a:t>Je ne vois pas pourquoi ce ne serait pas les deux. Des choses comme les sports physiques, comme le football, sont un jeu et un sport à la fois. Donc, pour moi, cela dépendrait de l’objectif des gens qui se rassemblent. Est-ce qu’ils viennent jouer ou concourir ?</a:t>
            </a:r>
            <a:endParaRPr lang="en-GB" sz="2800" dirty="0">
              <a:solidFill>
                <a:schemeClr val="tx1"/>
              </a:solidFill>
              <a:latin typeface="Perpetua" panose="02020502060401020303" pitchFamily="18" charset="0"/>
            </a:endParaRPr>
          </a:p>
        </p:txBody>
      </p:sp>
      <p:sp>
        <p:nvSpPr>
          <p:cNvPr id="12" name="Thought Bubble: Cloud 11">
            <a:extLst>
              <a:ext uri="{FF2B5EF4-FFF2-40B4-BE49-F238E27FC236}">
                <a16:creationId xmlns:a16="http://schemas.microsoft.com/office/drawing/2014/main" id="{96B0394C-425B-84DA-33C3-D074DF8C5744}"/>
              </a:ext>
            </a:extLst>
          </p:cNvPr>
          <p:cNvSpPr/>
          <p:nvPr/>
        </p:nvSpPr>
        <p:spPr>
          <a:xfrm>
            <a:off x="6819900" y="3914775"/>
            <a:ext cx="5067300" cy="2393153"/>
          </a:xfrm>
          <a:prstGeom prst="cloudCallou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chemeClr val="tx1"/>
                </a:solidFill>
              </a:rPr>
              <a:t>…</a:t>
            </a:r>
            <a:r>
              <a:rPr lang="fr-FR" sz="2400" dirty="0">
                <a:solidFill>
                  <a:schemeClr val="tx1"/>
                </a:solidFill>
              </a:rPr>
              <a:t>Observer son adversaire pour savoir ce qui se passe dans l’esprit des gens.</a:t>
            </a:r>
            <a:endParaRPr lang="en-GB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6404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2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brand-wide">
  <a:themeElements>
    <a:clrScheme name="energygreen">
      <a:dk1>
        <a:srgbClr val="8DBA37"/>
      </a:dk1>
      <a:lt1>
        <a:srgbClr val="FFFFFF"/>
      </a:lt1>
      <a:dk2>
        <a:srgbClr val="8FBA37"/>
      </a:dk2>
      <a:lt2>
        <a:srgbClr val="FFFFFF"/>
      </a:lt2>
      <a:accent1>
        <a:srgbClr val="8DBB37"/>
      </a:accent1>
      <a:accent2>
        <a:srgbClr val="A7CB6D"/>
      </a:accent2>
      <a:accent3>
        <a:srgbClr val="C3DB9A"/>
      </a:accent3>
      <a:accent4>
        <a:srgbClr val="DCE9C4"/>
      </a:accent4>
      <a:accent5>
        <a:srgbClr val="006938"/>
      </a:accent5>
      <a:accent6>
        <a:srgbClr val="628B64"/>
      </a:accent6>
      <a:hlink>
        <a:srgbClr val="61B3E3"/>
      </a:hlink>
      <a:folHlink>
        <a:srgbClr val="3F7BB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7934"/>
        </a:solidFill>
        <a:ln>
          <a:noFill/>
        </a:ln>
      </a:spPr>
      <a:bodyPr rtlCol="0" anchor="ctr"/>
      <a:lstStyle>
        <a:defPPr algn="ctr">
          <a:defRPr dirty="0">
            <a:latin typeface="Calibri" pitchFamily="34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brand-wide" id="{6A44311D-47FB-074F-AD5D-DE10A02E69B8}" vid="{EF905898-223E-2B44-B7B6-04C514E803FB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12a623ee-d36c-400a-8778-238de7e46c5b" xsi:nil="true"/>
    <lcf76f155ced4ddcb4097134ff3c332f xmlns="e3780c7d-b590-429f-b7d5-9561567561cd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C37741299362440A3F90875EF644052" ma:contentTypeVersion="17" ma:contentTypeDescription="Create a new document." ma:contentTypeScope="" ma:versionID="13c856b492365ee7541ff8d38248a224">
  <xsd:schema xmlns:xsd="http://www.w3.org/2001/XMLSchema" xmlns:xs="http://www.w3.org/2001/XMLSchema" xmlns:p="http://schemas.microsoft.com/office/2006/metadata/properties" xmlns:ns2="e3780c7d-b590-429f-b7d5-9561567561cd" xmlns:ns3="12a623ee-d36c-400a-8778-238de7e46c5b" targetNamespace="http://schemas.microsoft.com/office/2006/metadata/properties" ma:root="true" ma:fieldsID="967a2c487b4cdf6eb8168a486944c1ba" ns2:_="" ns3:_="">
    <xsd:import namespace="e3780c7d-b590-429f-b7d5-9561567561cd"/>
    <xsd:import namespace="12a623ee-d36c-400a-8778-238de7e46c5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3780c7d-b590-429f-b7d5-9561567561c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4c9b175e-12e8-4b69-847b-5c81637fb89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Location" ma:index="24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2a623ee-d36c-400a-8778-238de7e46c5b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489ed586-c01f-4ce8-98cc-63828b734764}" ma:internalName="TaxCatchAll" ma:showField="CatchAllData" ma:web="12a623ee-d36c-400a-8778-238de7e46c5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7B605B5-DC23-4BD1-B282-14D2E516260C}">
  <ds:schemaRefs>
    <ds:schemaRef ds:uri="http://schemas.microsoft.com/office/2006/metadata/properties"/>
    <ds:schemaRef ds:uri="http://schemas.microsoft.com/office/infopath/2007/PartnerControls"/>
    <ds:schemaRef ds:uri="12a623ee-d36c-400a-8778-238de7e46c5b"/>
    <ds:schemaRef ds:uri="e3780c7d-b590-429f-b7d5-9561567561cd"/>
  </ds:schemaRefs>
</ds:datastoreItem>
</file>

<file path=customXml/itemProps2.xml><?xml version="1.0" encoding="utf-8"?>
<ds:datastoreItem xmlns:ds="http://schemas.openxmlformats.org/officeDocument/2006/customXml" ds:itemID="{06866EB7-8214-4413-A28F-ED86009788F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68AE9E6D-9F45-4554-9ED9-F5E2E965990E}"/>
</file>

<file path=docMetadata/LabelInfo.xml><?xml version="1.0" encoding="utf-8"?>
<clbl:labelList xmlns:clbl="http://schemas.microsoft.com/office/2020/mipLabelMetadata">
  <clbl:label id="{4e8d09f7-cc79-4ccb-9149-a4238dd17422}" enabled="0" method="" siteId="{4e8d09f7-cc79-4ccb-9149-a4238dd17422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3701</TotalTime>
  <Words>1059</Words>
  <Application>Microsoft Macintosh PowerPoint</Application>
  <PresentationFormat>Grand écran</PresentationFormat>
  <Paragraphs>158</Paragraphs>
  <Slides>22</Slides>
  <Notes>22</Notes>
  <HiddenSlides>0</HiddenSlides>
  <MMClips>0</MMClips>
  <ScaleCrop>false</ScaleCrop>
  <HeadingPairs>
    <vt:vector size="6" baseType="variant">
      <vt:variant>
        <vt:lpstr>Polices utilisées</vt:lpstr>
      </vt:variant>
      <vt:variant>
        <vt:i4>9</vt:i4>
      </vt:variant>
      <vt:variant>
        <vt:lpstr>Thème</vt:lpstr>
      </vt:variant>
      <vt:variant>
        <vt:i4>2</vt:i4>
      </vt:variant>
      <vt:variant>
        <vt:lpstr>Titres des diapositives</vt:lpstr>
      </vt:variant>
      <vt:variant>
        <vt:i4>22</vt:i4>
      </vt:variant>
    </vt:vector>
  </HeadingPairs>
  <TitlesOfParts>
    <vt:vector size="33" baseType="lpstr">
      <vt:lpstr>Arial</vt:lpstr>
      <vt:lpstr>BridgeMindSport</vt:lpstr>
      <vt:lpstr>Calibri</vt:lpstr>
      <vt:lpstr>Calibri Light</vt:lpstr>
      <vt:lpstr>Cambria</vt:lpstr>
      <vt:lpstr>FS Maja</vt:lpstr>
      <vt:lpstr>Perpetua</vt:lpstr>
      <vt:lpstr>Roboto</vt:lpstr>
      <vt:lpstr>Symbol</vt:lpstr>
      <vt:lpstr>Office Theme</vt:lpstr>
      <vt:lpstr>brand-wide</vt:lpstr>
      <vt:lpstr>Bridging Insights: Promouvoir le jeu auprès de différents types de joueurs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Adapter les stratégies de recrutement et de fidélisation aux socialisateurs, aux compétiteurs, à ceux qui apprenent seuls et aux joueurs « cérébraux » </vt:lpstr>
      <vt:lpstr>Présentation PowerPoint</vt:lpstr>
      <vt:lpstr>Présentation PowerPoint</vt:lpstr>
      <vt:lpstr>Présentation PowerPoint</vt:lpstr>
      <vt:lpstr>Bridge, jeunesse et écoles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Christina Ballinger</dc:creator>
  <cp:lastModifiedBy>Pierre Schmidt</cp:lastModifiedBy>
  <cp:revision>68</cp:revision>
  <dcterms:created xsi:type="dcterms:W3CDTF">2021-06-11T16:35:24Z</dcterms:created>
  <dcterms:modified xsi:type="dcterms:W3CDTF">2023-09-25T12:32:57Z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0x010100AF1DE574969EA84C9D22C7B7B55AE3AF</vt:lpwstr>
  </property>
  <property fmtid="{D5CDD505-2E9C-101B-9397-08002B2CF9AE}" pid="3" name="MediaServiceImageTags">
    <vt:lpwstr/>
  </property>
</Properties>
</file>